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Default Extension="wav" ContentType="audio/wav"/>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421" r:id="rId1"/>
  </p:sldMasterIdLst>
  <p:notesMasterIdLst>
    <p:notesMasterId r:id="rId94"/>
  </p:notesMasterIdLst>
  <p:sldIdLst>
    <p:sldId id="284" r:id="rId2"/>
    <p:sldId id="259" r:id="rId3"/>
    <p:sldId id="260" r:id="rId4"/>
    <p:sldId id="261" r:id="rId5"/>
    <p:sldId id="285" r:id="rId6"/>
    <p:sldId id="286" r:id="rId7"/>
    <p:sldId id="287" r:id="rId8"/>
    <p:sldId id="262" r:id="rId9"/>
    <p:sldId id="289" r:id="rId10"/>
    <p:sldId id="263" r:id="rId11"/>
    <p:sldId id="264" r:id="rId12"/>
    <p:sldId id="265" r:id="rId13"/>
    <p:sldId id="296" r:id="rId14"/>
    <p:sldId id="293" r:id="rId15"/>
    <p:sldId id="294" r:id="rId16"/>
    <p:sldId id="295" r:id="rId17"/>
    <p:sldId id="266" r:id="rId18"/>
    <p:sldId id="267" r:id="rId19"/>
    <p:sldId id="297" r:id="rId20"/>
    <p:sldId id="298" r:id="rId21"/>
    <p:sldId id="268" r:id="rId22"/>
    <p:sldId id="269" r:id="rId23"/>
    <p:sldId id="329" r:id="rId24"/>
    <p:sldId id="270" r:id="rId25"/>
    <p:sldId id="271" r:id="rId26"/>
    <p:sldId id="272" r:id="rId27"/>
    <p:sldId id="327" r:id="rId28"/>
    <p:sldId id="328" r:id="rId29"/>
    <p:sldId id="273" r:id="rId30"/>
    <p:sldId id="323" r:id="rId31"/>
    <p:sldId id="324" r:id="rId32"/>
    <p:sldId id="325" r:id="rId33"/>
    <p:sldId id="330" r:id="rId34"/>
    <p:sldId id="331" r:id="rId35"/>
    <p:sldId id="333" r:id="rId36"/>
    <p:sldId id="332" r:id="rId37"/>
    <p:sldId id="274" r:id="rId38"/>
    <p:sldId id="299" r:id="rId39"/>
    <p:sldId id="300" r:id="rId40"/>
    <p:sldId id="301" r:id="rId41"/>
    <p:sldId id="302" r:id="rId42"/>
    <p:sldId id="303" r:id="rId43"/>
    <p:sldId id="304" r:id="rId44"/>
    <p:sldId id="305" r:id="rId45"/>
    <p:sldId id="306" r:id="rId46"/>
    <p:sldId id="307" r:id="rId47"/>
    <p:sldId id="326"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275" r:id="rId64"/>
    <p:sldId id="276" r:id="rId65"/>
    <p:sldId id="277" r:id="rId66"/>
    <p:sldId id="278" r:id="rId67"/>
    <p:sldId id="279" r:id="rId68"/>
    <p:sldId id="280" r:id="rId69"/>
    <p:sldId id="281" r:id="rId70"/>
    <p:sldId id="334" r:id="rId71"/>
    <p:sldId id="282" r:id="rId72"/>
    <p:sldId id="343" r:id="rId73"/>
    <p:sldId id="344" r:id="rId74"/>
    <p:sldId id="345" r:id="rId75"/>
    <p:sldId id="346" r:id="rId76"/>
    <p:sldId id="347" r:id="rId77"/>
    <p:sldId id="348" r:id="rId78"/>
    <p:sldId id="349" r:id="rId79"/>
    <p:sldId id="350" r:id="rId80"/>
    <p:sldId id="351" r:id="rId81"/>
    <p:sldId id="352" r:id="rId82"/>
    <p:sldId id="354" r:id="rId83"/>
    <p:sldId id="355" r:id="rId84"/>
    <p:sldId id="335" r:id="rId85"/>
    <p:sldId id="336" r:id="rId86"/>
    <p:sldId id="337" r:id="rId87"/>
    <p:sldId id="338" r:id="rId88"/>
    <p:sldId id="339" r:id="rId89"/>
    <p:sldId id="340" r:id="rId90"/>
    <p:sldId id="341" r:id="rId91"/>
    <p:sldId id="342" r:id="rId92"/>
    <p:sldId id="283" r:id="rId9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0" d="100"/>
          <a:sy n="70" d="100"/>
        </p:scale>
        <p:origin x="-1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708"/>
    </p:cViewPr>
  </p:sorterViewPr>
  <p:notesViewPr>
    <p:cSldViewPr>
      <p:cViewPr varScale="1">
        <p:scale>
          <a:sx n="41" d="100"/>
          <a:sy n="41" d="100"/>
        </p:scale>
        <p:origin x="-238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5D924C64-716D-431E-8290-EE2F9668443C}" type="datetimeFigureOut">
              <a:rPr lang="en-US"/>
              <a:pPr>
                <a:defRPr/>
              </a:pPr>
              <a:t>3/29/2010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57A02780-7D21-40B1-B0C4-2B36AC4581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9AD5BA-576E-48BF-8FA9-7F9BCC7511E9}" type="slidenum">
              <a:rPr lang="en-US" sz="1200">
                <a:latin typeface="Arial" charset="0"/>
              </a:rPr>
              <a:pPr algn="r"/>
              <a:t>38</a:t>
            </a:fld>
            <a:endParaRPr lang="en-US" sz="1200">
              <a:latin typeface="Arial" charset="0"/>
            </a:endParaRPr>
          </a:p>
        </p:txBody>
      </p:sp>
      <p:sp>
        <p:nvSpPr>
          <p:cNvPr id="44034" name="Rectangle 2"/>
          <p:cNvSpPr>
            <a:spLocks noGrp="1" noRo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9AB5B5-951F-473D-963A-7E9E1FBB9169}" type="slidenum">
              <a:rPr lang="en-US" sz="1200">
                <a:latin typeface="Arial" charset="0"/>
              </a:rPr>
              <a:pPr algn="r"/>
              <a:t>48</a:t>
            </a:fld>
            <a:endParaRPr lang="en-US" sz="1200">
              <a:latin typeface="Arial" charset="0"/>
            </a:endParaRPr>
          </a:p>
        </p:txBody>
      </p:sp>
      <p:sp>
        <p:nvSpPr>
          <p:cNvPr id="62466" name="Rectangle 2"/>
          <p:cNvSpPr>
            <a:spLocks noGrp="1" noRo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649286-9BD1-43B7-8DE2-34A0A33EA857}" type="slidenum">
              <a:rPr lang="en-US" sz="1200">
                <a:latin typeface="Arial" charset="0"/>
              </a:rPr>
              <a:pPr algn="r"/>
              <a:t>49</a:t>
            </a:fld>
            <a:endParaRPr lang="en-US" sz="1200">
              <a:latin typeface="Arial" charset="0"/>
            </a:endParaRPr>
          </a:p>
        </p:txBody>
      </p:sp>
      <p:sp>
        <p:nvSpPr>
          <p:cNvPr id="64514" name="Rectangle 2"/>
          <p:cNvSpPr>
            <a:spLocks noGrp="1" noRo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10BB2A-CEAA-4460-8357-3AC6AC3D9556}" type="slidenum">
              <a:rPr lang="en-US" sz="1200">
                <a:latin typeface="Arial" charset="0"/>
              </a:rPr>
              <a:pPr algn="r"/>
              <a:t>50</a:t>
            </a:fld>
            <a:endParaRPr lang="en-US" sz="1200">
              <a:latin typeface="Arial" charset="0"/>
            </a:endParaRPr>
          </a:p>
        </p:txBody>
      </p:sp>
      <p:sp>
        <p:nvSpPr>
          <p:cNvPr id="66562" name="Rectangle 2"/>
          <p:cNvSpPr>
            <a:spLocks noGrp="1" noRo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D4F01A8-0DAB-4810-91B3-4E80D93730FA}" type="slidenum">
              <a:rPr lang="en-US" sz="1200">
                <a:latin typeface="Arial" charset="0"/>
              </a:rPr>
              <a:pPr algn="r"/>
              <a:t>51</a:t>
            </a:fld>
            <a:endParaRPr lang="en-US" sz="1200">
              <a:latin typeface="Arial" charset="0"/>
            </a:endParaRPr>
          </a:p>
        </p:txBody>
      </p:sp>
      <p:sp>
        <p:nvSpPr>
          <p:cNvPr id="68610" name="Rectangle 2"/>
          <p:cNvSpPr>
            <a:spLocks noGrp="1" noRo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CE570E-B3CC-43AB-83CD-7F6BDB7BFE8F}" type="slidenum">
              <a:rPr lang="en-US" sz="1200">
                <a:latin typeface="Arial" charset="0"/>
              </a:rPr>
              <a:pPr algn="r"/>
              <a:t>52</a:t>
            </a:fld>
            <a:endParaRPr lang="en-US" sz="1200">
              <a:latin typeface="Arial" charset="0"/>
            </a:endParaRPr>
          </a:p>
        </p:txBody>
      </p:sp>
      <p:sp>
        <p:nvSpPr>
          <p:cNvPr id="70658" name="Rectangle 2"/>
          <p:cNvSpPr>
            <a:spLocks noGrp="1" noRo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161DF5-9DED-433B-91EC-37C5D93CC2A3}" type="slidenum">
              <a:rPr lang="en-US" sz="1200">
                <a:latin typeface="Arial" charset="0"/>
              </a:rPr>
              <a:pPr algn="r"/>
              <a:t>53</a:t>
            </a:fld>
            <a:endParaRPr lang="en-US" sz="1200">
              <a:latin typeface="Arial" charset="0"/>
            </a:endParaRPr>
          </a:p>
        </p:txBody>
      </p:sp>
      <p:sp>
        <p:nvSpPr>
          <p:cNvPr id="72706" name="Rectangle 2"/>
          <p:cNvSpPr>
            <a:spLocks noGrp="1" noRo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EB2FF4-61A3-46C5-AF2B-F65505A08AA7}" type="slidenum">
              <a:rPr lang="en-US" sz="1200">
                <a:latin typeface="Arial" charset="0"/>
              </a:rPr>
              <a:pPr algn="r"/>
              <a:t>54</a:t>
            </a:fld>
            <a:endParaRPr lang="en-US" sz="1200">
              <a:latin typeface="Arial" charset="0"/>
            </a:endParaRPr>
          </a:p>
        </p:txBody>
      </p:sp>
      <p:sp>
        <p:nvSpPr>
          <p:cNvPr id="74754" name="Rectangle 2"/>
          <p:cNvSpPr>
            <a:spLocks noGrp="1" noRo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48DF51-3A55-4BA9-9B45-D0ACDCA13977}" type="slidenum">
              <a:rPr lang="en-US" sz="1200">
                <a:latin typeface="Arial" charset="0"/>
              </a:rPr>
              <a:pPr algn="r"/>
              <a:t>55</a:t>
            </a:fld>
            <a:endParaRPr lang="en-US" sz="1200">
              <a:latin typeface="Arial" charset="0"/>
            </a:endParaRPr>
          </a:p>
        </p:txBody>
      </p:sp>
      <p:sp>
        <p:nvSpPr>
          <p:cNvPr id="76802" name="Rectangle 2"/>
          <p:cNvSpPr>
            <a:spLocks noGrp="1" noRo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58C0831-B905-4E3A-BE55-5E7212901E2E}" type="slidenum">
              <a:rPr lang="en-US" sz="1200">
                <a:latin typeface="Arial" charset="0"/>
              </a:rPr>
              <a:pPr algn="r"/>
              <a:t>56</a:t>
            </a:fld>
            <a:endParaRPr lang="en-US" sz="1200">
              <a:latin typeface="Arial" charset="0"/>
            </a:endParaRPr>
          </a:p>
        </p:txBody>
      </p:sp>
      <p:sp>
        <p:nvSpPr>
          <p:cNvPr id="78850" name="Rectangle 2"/>
          <p:cNvSpPr>
            <a:spLocks noGrp="1" noRo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447E60-23FE-439F-AD46-8D86F1BB38F1}" type="slidenum">
              <a:rPr lang="en-US" sz="1200">
                <a:latin typeface="Arial" charset="0"/>
              </a:rPr>
              <a:pPr algn="r"/>
              <a:t>57</a:t>
            </a:fld>
            <a:endParaRPr lang="en-US" sz="1200">
              <a:latin typeface="Arial" charset="0"/>
            </a:endParaRPr>
          </a:p>
        </p:txBody>
      </p:sp>
      <p:sp>
        <p:nvSpPr>
          <p:cNvPr id="80898" name="Rectangle 2"/>
          <p:cNvSpPr>
            <a:spLocks noGrp="1" noRo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DE8B4C-CCF1-4B44-893F-BE67968162F2}" type="slidenum">
              <a:rPr lang="en-US" sz="1200">
                <a:latin typeface="Arial" charset="0"/>
              </a:rPr>
              <a:pPr algn="r"/>
              <a:t>39</a:t>
            </a:fld>
            <a:endParaRPr lang="en-US" sz="1200">
              <a:latin typeface="Arial" charset="0"/>
            </a:endParaRPr>
          </a:p>
        </p:txBody>
      </p:sp>
      <p:sp>
        <p:nvSpPr>
          <p:cNvPr id="46082" name="Rectangle 2"/>
          <p:cNvSpPr>
            <a:spLocks noGrp="1" noRo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8CB619-B788-45B5-887F-DEBAF887ABAE}" type="slidenum">
              <a:rPr lang="en-US" sz="1200">
                <a:latin typeface="Arial" charset="0"/>
              </a:rPr>
              <a:pPr algn="r"/>
              <a:t>58</a:t>
            </a:fld>
            <a:endParaRPr lang="en-US" sz="1200">
              <a:latin typeface="Arial" charset="0"/>
            </a:endParaRPr>
          </a:p>
        </p:txBody>
      </p:sp>
      <p:sp>
        <p:nvSpPr>
          <p:cNvPr id="82946" name="Rectangle 2"/>
          <p:cNvSpPr>
            <a:spLocks noGrp="1" noRo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1D493B2-FB8C-46B0-8353-328CE9295A2A}" type="slidenum">
              <a:rPr lang="en-US" sz="1200">
                <a:latin typeface="Arial" charset="0"/>
              </a:rPr>
              <a:pPr algn="r"/>
              <a:t>59</a:t>
            </a:fld>
            <a:endParaRPr lang="en-US" sz="1200">
              <a:latin typeface="Arial" charset="0"/>
            </a:endParaRPr>
          </a:p>
        </p:txBody>
      </p:sp>
      <p:sp>
        <p:nvSpPr>
          <p:cNvPr id="84994" name="Rectangle 2"/>
          <p:cNvSpPr>
            <a:spLocks noGrp="1" noRo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6A1ED5D-688D-441E-9758-C3535B15D214}" type="slidenum">
              <a:rPr lang="en-US" sz="1200">
                <a:latin typeface="Arial" charset="0"/>
              </a:rPr>
              <a:pPr algn="r"/>
              <a:t>60</a:t>
            </a:fld>
            <a:endParaRPr lang="en-US" sz="1200">
              <a:latin typeface="Arial" charset="0"/>
            </a:endParaRPr>
          </a:p>
        </p:txBody>
      </p:sp>
      <p:sp>
        <p:nvSpPr>
          <p:cNvPr id="87042" name="Rectangle 2"/>
          <p:cNvSpPr>
            <a:spLocks noGrp="1" noRo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2C0F98-4270-4BDA-A0E7-0688FFB85742}" type="slidenum">
              <a:rPr lang="en-US" sz="1200">
                <a:latin typeface="Arial" charset="0"/>
              </a:rPr>
              <a:pPr algn="r"/>
              <a:t>61</a:t>
            </a:fld>
            <a:endParaRPr lang="en-US" sz="1200">
              <a:latin typeface="Arial" charset="0"/>
            </a:endParaRPr>
          </a:p>
        </p:txBody>
      </p:sp>
      <p:sp>
        <p:nvSpPr>
          <p:cNvPr id="89090" name="Rectangle 2"/>
          <p:cNvSpPr>
            <a:spLocks noGrp="1" noRo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3FF762D-6920-47BB-B5CE-78BD9488C0CE}" type="slidenum">
              <a:rPr lang="en-US" sz="1200">
                <a:latin typeface="Arial" charset="0"/>
              </a:rPr>
              <a:pPr algn="r"/>
              <a:t>62</a:t>
            </a:fld>
            <a:endParaRPr lang="en-US" sz="1200">
              <a:latin typeface="Arial" charset="0"/>
            </a:endParaRPr>
          </a:p>
        </p:txBody>
      </p:sp>
      <p:sp>
        <p:nvSpPr>
          <p:cNvPr id="91138" name="Rectangle 2"/>
          <p:cNvSpPr>
            <a:spLocks noGrp="1" noRo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088BF72-966F-41D9-A88B-BDAD777F382D}" type="slidenum">
              <a:rPr lang="en-US" sz="1200">
                <a:latin typeface="Arial" charset="0"/>
              </a:rPr>
              <a:pPr algn="r"/>
              <a:t>84</a:t>
            </a:fld>
            <a:endParaRPr lang="en-US" sz="1200">
              <a:latin typeface="Arial" charset="0"/>
            </a:endParaRPr>
          </a:p>
        </p:txBody>
      </p:sp>
      <p:sp>
        <p:nvSpPr>
          <p:cNvPr id="119811" name="Rectangle 2"/>
          <p:cNvSpPr>
            <a:spLocks noRo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D052B1-8734-44FC-8C4D-30E26A896B5D}" type="slidenum">
              <a:rPr lang="en-US" sz="1200">
                <a:latin typeface="Arial" charset="0"/>
              </a:rPr>
              <a:pPr algn="r"/>
              <a:t>85</a:t>
            </a:fld>
            <a:endParaRPr lang="en-US" sz="1200">
              <a:latin typeface="Arial" charset="0"/>
            </a:endParaRPr>
          </a:p>
        </p:txBody>
      </p:sp>
      <p:sp>
        <p:nvSpPr>
          <p:cNvPr id="121859" name="Rectangle 2"/>
          <p:cNvSpPr>
            <a:spLocks noRo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FBA584-A471-4B96-ADDF-70877F086175}" type="slidenum">
              <a:rPr lang="en-US" sz="1200">
                <a:latin typeface="Arial" charset="0"/>
              </a:rPr>
              <a:pPr algn="r"/>
              <a:t>86</a:t>
            </a:fld>
            <a:endParaRPr lang="en-US" sz="1200">
              <a:latin typeface="Arial" charset="0"/>
            </a:endParaRPr>
          </a:p>
        </p:txBody>
      </p:sp>
      <p:sp>
        <p:nvSpPr>
          <p:cNvPr id="123907" name="Rectangle 2"/>
          <p:cNvSpPr>
            <a:spLocks noRo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FBF65B-3D88-4D98-8EFC-5E59347C4970}" type="slidenum">
              <a:rPr lang="en-US" sz="1200">
                <a:latin typeface="Arial" charset="0"/>
              </a:rPr>
              <a:pPr algn="r"/>
              <a:t>87</a:t>
            </a:fld>
            <a:endParaRPr lang="en-US" sz="1200">
              <a:latin typeface="Arial" charset="0"/>
            </a:endParaRPr>
          </a:p>
        </p:txBody>
      </p:sp>
      <p:sp>
        <p:nvSpPr>
          <p:cNvPr id="125955" name="Rectangle 2"/>
          <p:cNvSpPr>
            <a:spLocks noRo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821705-EB92-4E07-8F99-A34E182963F7}" type="slidenum">
              <a:rPr lang="en-US" sz="1200">
                <a:latin typeface="Arial" charset="0"/>
              </a:rPr>
              <a:pPr algn="r"/>
              <a:t>88</a:t>
            </a:fld>
            <a:endParaRPr lang="en-US" sz="1200">
              <a:latin typeface="Arial" charset="0"/>
            </a:endParaRPr>
          </a:p>
        </p:txBody>
      </p:sp>
      <p:sp>
        <p:nvSpPr>
          <p:cNvPr id="128003" name="Rectangle 2"/>
          <p:cNvSpPr>
            <a:spLocks noRo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25D6990-7034-448C-8390-130B48650EC3}" type="slidenum">
              <a:rPr lang="en-US" sz="1200">
                <a:latin typeface="Arial" charset="0"/>
              </a:rPr>
              <a:pPr algn="r"/>
              <a:t>40</a:t>
            </a:fld>
            <a:endParaRPr lang="en-US" sz="1200">
              <a:latin typeface="Arial" charset="0"/>
            </a:endParaRPr>
          </a:p>
        </p:txBody>
      </p:sp>
      <p:sp>
        <p:nvSpPr>
          <p:cNvPr id="48130" name="Rectangle 2"/>
          <p:cNvSpPr>
            <a:spLocks noGrp="1" noRo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DB40EE3-3671-456B-AF78-0EE8CE3E9006}" type="slidenum">
              <a:rPr lang="en-US" sz="1200">
                <a:latin typeface="Arial" charset="0"/>
              </a:rPr>
              <a:pPr algn="r"/>
              <a:t>89</a:t>
            </a:fld>
            <a:endParaRPr lang="en-US" sz="1200">
              <a:latin typeface="Arial" charset="0"/>
            </a:endParaRPr>
          </a:p>
        </p:txBody>
      </p:sp>
      <p:sp>
        <p:nvSpPr>
          <p:cNvPr id="130051" name="Rectangle 2"/>
          <p:cNvSpPr>
            <a:spLocks noRo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29C06F1-300E-4BCA-8189-78EDD913C5B7}" type="slidenum">
              <a:rPr lang="en-US" sz="1200">
                <a:latin typeface="Arial" charset="0"/>
              </a:rPr>
              <a:pPr algn="r"/>
              <a:t>90</a:t>
            </a:fld>
            <a:endParaRPr lang="en-US" sz="1200">
              <a:latin typeface="Arial" charset="0"/>
            </a:endParaRPr>
          </a:p>
        </p:txBody>
      </p:sp>
      <p:sp>
        <p:nvSpPr>
          <p:cNvPr id="132099" name="Rectangle 2"/>
          <p:cNvSpPr>
            <a:spLocks noRo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62B202-8368-4C64-A5EA-A08545151E4B}" type="slidenum">
              <a:rPr lang="en-US" sz="1200">
                <a:latin typeface="Arial" charset="0"/>
              </a:rPr>
              <a:pPr algn="r"/>
              <a:t>91</a:t>
            </a:fld>
            <a:endParaRPr lang="en-US" sz="1200">
              <a:latin typeface="Arial" charset="0"/>
            </a:endParaRPr>
          </a:p>
        </p:txBody>
      </p:sp>
      <p:sp>
        <p:nvSpPr>
          <p:cNvPr id="134147" name="Rectangle 2"/>
          <p:cNvSpPr>
            <a:spLocks noRo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28CB4B7-A6D1-4AC4-A9E2-AD8D449B43F9}" type="slidenum">
              <a:rPr lang="en-US" sz="1200">
                <a:latin typeface="Arial" charset="0"/>
              </a:rPr>
              <a:pPr algn="r"/>
              <a:t>41</a:t>
            </a:fld>
            <a:endParaRPr lang="en-US" sz="1200">
              <a:latin typeface="Arial" charset="0"/>
            </a:endParaRPr>
          </a:p>
        </p:txBody>
      </p:sp>
      <p:sp>
        <p:nvSpPr>
          <p:cNvPr id="50178" name="Rectangle 2"/>
          <p:cNvSpPr>
            <a:spLocks noGrp="1" noRo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B52FB7B-5DD7-46C6-A79D-0AE9B6C227A9}" type="slidenum">
              <a:rPr lang="en-US" sz="1200">
                <a:latin typeface="Arial" charset="0"/>
              </a:rPr>
              <a:pPr algn="r"/>
              <a:t>42</a:t>
            </a:fld>
            <a:endParaRPr lang="en-US" sz="1200">
              <a:latin typeface="Arial" charset="0"/>
            </a:endParaRPr>
          </a:p>
        </p:txBody>
      </p:sp>
      <p:sp>
        <p:nvSpPr>
          <p:cNvPr id="52226" name="Rectangle 2"/>
          <p:cNvSpPr>
            <a:spLocks noGrp="1" noRo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F50D8C-4CB5-45CC-AAF9-D52CB1CD5ABE}" type="slidenum">
              <a:rPr lang="en-US" sz="1200">
                <a:latin typeface="Arial" charset="0"/>
              </a:rPr>
              <a:pPr algn="r"/>
              <a:t>43</a:t>
            </a:fld>
            <a:endParaRPr lang="en-US" sz="1200">
              <a:latin typeface="Arial" charset="0"/>
            </a:endParaRPr>
          </a:p>
        </p:txBody>
      </p:sp>
      <p:sp>
        <p:nvSpPr>
          <p:cNvPr id="54274" name="Rectangle 2"/>
          <p:cNvSpPr>
            <a:spLocks noGrp="1" noRo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8FF846-8652-4B8C-B02E-BEC3264E60B4}" type="slidenum">
              <a:rPr lang="en-US" sz="1200">
                <a:latin typeface="Arial" charset="0"/>
              </a:rPr>
              <a:pPr algn="r"/>
              <a:t>44</a:t>
            </a:fld>
            <a:endParaRPr lang="en-US" sz="1200">
              <a:latin typeface="Arial" charset="0"/>
            </a:endParaRPr>
          </a:p>
        </p:txBody>
      </p:sp>
      <p:sp>
        <p:nvSpPr>
          <p:cNvPr id="56322" name="Rectangle 2"/>
          <p:cNvSpPr>
            <a:spLocks noGrp="1" noRo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135A1E-B98C-48B6-80D9-C8FD7ECC7E0B}" type="slidenum">
              <a:rPr lang="en-US" sz="1200">
                <a:latin typeface="Arial" charset="0"/>
              </a:rPr>
              <a:pPr algn="r"/>
              <a:t>45</a:t>
            </a:fld>
            <a:endParaRPr lang="en-US" sz="1200">
              <a:latin typeface="Arial" charset="0"/>
            </a:endParaRPr>
          </a:p>
        </p:txBody>
      </p:sp>
      <p:sp>
        <p:nvSpPr>
          <p:cNvPr id="58370" name="Rectangle 2"/>
          <p:cNvSpPr>
            <a:spLocks noGrp="1" noRo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036FF7-C2A0-40E0-8957-5670C4FD19B7}" type="slidenum">
              <a:rPr lang="en-US" sz="1200">
                <a:latin typeface="Arial" charset="0"/>
              </a:rPr>
              <a:pPr algn="r"/>
              <a:t>46</a:t>
            </a:fld>
            <a:endParaRPr lang="en-US" sz="1200">
              <a:latin typeface="Arial" charset="0"/>
            </a:endParaRPr>
          </a:p>
        </p:txBody>
      </p:sp>
      <p:sp>
        <p:nvSpPr>
          <p:cNvPr id="60418" name="Rectangle 2"/>
          <p:cNvSpPr>
            <a:spLocks noGrp="1" noRo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hangingPunct="0">
              <a:defRPr/>
            </a:pPr>
            <a:endParaRPr lang="en-US">
              <a:latin typeface="Time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hangingPunct="0">
              <a:defRPr/>
            </a:pPr>
            <a:endParaRPr lang="en-US">
              <a:latin typeface="Time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2060BBE-2FCD-4C2A-834A-9525B285EE6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6095DBD-5AAD-4ECB-A203-613A50D8E2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CA871E9-D5B5-4B81-A01A-3FCEE9F705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F44939E-1587-4A08-9535-713A7462C36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7467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421438"/>
            <a:ext cx="2133600" cy="365125"/>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421438"/>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153400" y="6421438"/>
            <a:ext cx="762000" cy="365125"/>
          </a:xfrm>
        </p:spPr>
        <p:txBody>
          <a:bodyPr/>
          <a:lstStyle>
            <a:lvl1pPr>
              <a:defRPr/>
            </a:lvl1pPr>
          </a:lstStyle>
          <a:p>
            <a:pPr>
              <a:defRPr/>
            </a:pPr>
            <a:fld id="{C9372DE0-47B6-429E-83F8-B8579A53DFF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3657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267200" y="1600200"/>
            <a:ext cx="3657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3657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267200" y="3938588"/>
            <a:ext cx="3657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21438"/>
            <a:ext cx="2133600" cy="3651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421438"/>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153400" y="6421438"/>
            <a:ext cx="762000" cy="365125"/>
          </a:xfrm>
        </p:spPr>
        <p:txBody>
          <a:bodyPr/>
          <a:lstStyle>
            <a:lvl1pPr>
              <a:defRPr/>
            </a:lvl1pPr>
          </a:lstStyle>
          <a:p>
            <a:pPr>
              <a:defRPr/>
            </a:pPr>
            <a:fld id="{EBB0B80D-9E81-4EAC-97EA-6366615C61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EBF511E-8869-4436-AA62-E92CBEAEDE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hangingPunct="0">
              <a:defRPr/>
            </a:pPr>
            <a:endParaRPr lang="en-US">
              <a:latin typeface="Time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hangingPunct="0">
              <a:defRPr/>
            </a:pPr>
            <a:endParaRPr lang="en-US">
              <a:latin typeface="Time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EAED233-5536-46E8-8B50-CA005733380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E091494-298A-43A5-8E6B-E5753C99A8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CECA66D-2489-4A0D-BD63-3EC3E479B0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A2DB74C-3AEE-44D8-8EFF-63830C3526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293FE18-96A6-4D6C-8F7C-105FE08894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0698AC7B-98D0-4422-A63F-D7F3BEEA11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669636-3F3A-41CA-BAF3-9F55746C74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hangingPunct="0">
              <a:defRPr/>
            </a:pPr>
            <a:endParaRPr lang="en-US">
              <a:latin typeface="Time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hangingPunct="0">
              <a:defRPr/>
            </a:pPr>
            <a:endParaRPr lang="en-US">
              <a:latin typeface="Time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Times"/>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Time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Times"/>
              </a:defRPr>
            </a:lvl1pPr>
          </a:lstStyle>
          <a:p>
            <a:pPr>
              <a:defRPr/>
            </a:pPr>
            <a:fld id="{3585311B-D908-4084-9AD4-A6038C2A503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6436" r:id="rId1"/>
    <p:sldLayoutId id="2147486433" r:id="rId2"/>
    <p:sldLayoutId id="2147486437" r:id="rId3"/>
    <p:sldLayoutId id="2147486432" r:id="rId4"/>
    <p:sldLayoutId id="2147486438" r:id="rId5"/>
    <p:sldLayoutId id="2147486431" r:id="rId6"/>
    <p:sldLayoutId id="2147486430" r:id="rId7"/>
    <p:sldLayoutId id="2147486439" r:id="rId8"/>
    <p:sldLayoutId id="2147486440" r:id="rId9"/>
    <p:sldLayoutId id="2147486429" r:id="rId10"/>
    <p:sldLayoutId id="2147486428" r:id="rId11"/>
    <p:sldLayoutId id="2147486427" r:id="rId12"/>
    <p:sldLayoutId id="2147486434" r:id="rId13"/>
    <p:sldLayoutId id="2147486435" r:id="rId14"/>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Georgia" pitchFamily="18" charset="0"/>
        </a:defRPr>
      </a:lvl2pPr>
      <a:lvl3pPr algn="l" rtl="0" eaLnBrk="0" fontAlgn="base" hangingPunct="0">
        <a:spcBef>
          <a:spcPct val="0"/>
        </a:spcBef>
        <a:spcAft>
          <a:spcPct val="0"/>
        </a:spcAft>
        <a:defRPr sz="4600">
          <a:solidFill>
            <a:schemeClr val="tx1"/>
          </a:solidFill>
          <a:latin typeface="Georgia" pitchFamily="18" charset="0"/>
        </a:defRPr>
      </a:lvl3pPr>
      <a:lvl4pPr algn="l" rtl="0" eaLnBrk="0" fontAlgn="base" hangingPunct="0">
        <a:spcBef>
          <a:spcPct val="0"/>
        </a:spcBef>
        <a:spcAft>
          <a:spcPct val="0"/>
        </a:spcAft>
        <a:defRPr sz="4600">
          <a:solidFill>
            <a:schemeClr val="tx1"/>
          </a:solidFill>
          <a:latin typeface="Georgia" pitchFamily="18" charset="0"/>
        </a:defRPr>
      </a:lvl4pPr>
      <a:lvl5pPr algn="l" rtl="0" eaLnBrk="0" fontAlgn="base" hangingPunct="0">
        <a:spcBef>
          <a:spcPct val="0"/>
        </a:spcBef>
        <a:spcAft>
          <a:spcPct val="0"/>
        </a:spcAft>
        <a:defRPr sz="4600">
          <a:solidFill>
            <a:schemeClr val="tx1"/>
          </a:solidFill>
          <a:latin typeface="Georgia" pitchFamily="18" charset="0"/>
        </a:defRPr>
      </a:lvl5pPr>
      <a:lvl6pPr marL="457200" algn="l" rtl="0" fontAlgn="base">
        <a:spcBef>
          <a:spcPct val="0"/>
        </a:spcBef>
        <a:spcAft>
          <a:spcPct val="0"/>
        </a:spcAft>
        <a:defRPr sz="4600">
          <a:solidFill>
            <a:schemeClr val="tx1"/>
          </a:solidFill>
          <a:latin typeface="Georgia" pitchFamily="18" charset="0"/>
        </a:defRPr>
      </a:lvl6pPr>
      <a:lvl7pPr marL="914400" algn="l" rtl="0" fontAlgn="base">
        <a:spcBef>
          <a:spcPct val="0"/>
        </a:spcBef>
        <a:spcAft>
          <a:spcPct val="0"/>
        </a:spcAft>
        <a:defRPr sz="4600">
          <a:solidFill>
            <a:schemeClr val="tx1"/>
          </a:solidFill>
          <a:latin typeface="Georgia" pitchFamily="18" charset="0"/>
        </a:defRPr>
      </a:lvl7pPr>
      <a:lvl8pPr marL="1371600" algn="l" rtl="0" fontAlgn="base">
        <a:spcBef>
          <a:spcPct val="0"/>
        </a:spcBef>
        <a:spcAft>
          <a:spcPct val="0"/>
        </a:spcAft>
        <a:defRPr sz="4600">
          <a:solidFill>
            <a:schemeClr val="tx1"/>
          </a:solidFill>
          <a:latin typeface="Georgia" pitchFamily="18" charset="0"/>
        </a:defRPr>
      </a:lvl8pPr>
      <a:lvl9pPr marL="1828800" algn="l" rtl="0" fontAlgn="base">
        <a:spcBef>
          <a:spcPct val="0"/>
        </a:spcBef>
        <a:spcAft>
          <a:spcPct val="0"/>
        </a:spcAft>
        <a:defRPr sz="4600">
          <a:solidFill>
            <a:schemeClr val="tx1"/>
          </a:solidFill>
          <a:latin typeface="Georgia" pitchFamily="18"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E7BC29"/>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D092A7"/>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File:Map-deutsches-kaiserreich.png" TargetMode="External"/><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hyperlink" Target="http://en.wikipedia.org/wiki/File:BismarckundNapoleonIII.jpg" TargetMode="External"/><Relationship Id="rId1" Type="http://schemas.openxmlformats.org/officeDocument/2006/relationships/slideLayout" Target="../slideLayouts/slideLayout2.xml"/><Relationship Id="rId6" Type="http://schemas.openxmlformats.org/officeDocument/2006/relationships/hyperlink" Target="http://en.wikipedia.org/wiki/File:Wappen_Deutsches_Reich_-_Reichsadler_1889.png" TargetMode="External"/><Relationship Id="rId5" Type="http://schemas.openxmlformats.org/officeDocument/2006/relationships/image" Target="../media/image14.png"/><Relationship Id="rId4" Type="http://schemas.openxmlformats.org/officeDocument/2006/relationships/hyperlink" Target="http://en.wikipedia.org/wiki/File:Flag_of_the_German_Empire.svg" TargetMode="Externa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Bundesarchiv_Bild_146-2005-0057,_Otto_von_Bismarck.jp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en.wikipedia.org/wiki/File:World_war_one_web_alliance.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8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8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8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9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5241925"/>
            <a:ext cx="9144000" cy="16160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defRPr/>
            </a:pPr>
            <a:r>
              <a:rPr lang="en-US" sz="7000" dirty="0">
                <a:latin typeface="Times"/>
              </a:rPr>
              <a:t>Chapter 25</a:t>
            </a:r>
          </a:p>
          <a:p>
            <a:pPr algn="ctr" eaLnBrk="0" hangingPunct="0">
              <a:defRPr/>
            </a:pPr>
            <a:r>
              <a:rPr lang="en-US" sz="3000" dirty="0">
                <a:latin typeface="Times"/>
              </a:rPr>
              <a:t>Imperialism, Alliances, and War</a:t>
            </a:r>
            <a:endParaRPr lang="en-US" dirty="0">
              <a:latin typeface="Times"/>
            </a:endParaRPr>
          </a:p>
        </p:txBody>
      </p:sp>
      <p:pic>
        <p:nvPicPr>
          <p:cNvPr id="15362" name="Picture 2" descr="ich25_09"/>
          <p:cNvPicPr>
            <a:picLocks noChangeAspect="1" noChangeArrowheads="1"/>
          </p:cNvPicPr>
          <p:nvPr/>
        </p:nvPicPr>
        <p:blipFill>
          <a:blip r:embed="rId2"/>
          <a:srcRect/>
          <a:stretch>
            <a:fillRect/>
          </a:stretch>
        </p:blipFill>
        <p:spPr bwMode="auto">
          <a:xfrm>
            <a:off x="762000" y="0"/>
            <a:ext cx="7772400" cy="552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pPr eaLnBrk="1" hangingPunct="1"/>
            <a:r>
              <a:rPr lang="en-US" smtClean="0"/>
              <a:t>North Africa</a:t>
            </a:r>
          </a:p>
        </p:txBody>
      </p:sp>
      <p:sp>
        <p:nvSpPr>
          <p:cNvPr id="24578" name="Rectangle 5"/>
          <p:cNvSpPr>
            <a:spLocks noGrp="1" noChangeArrowheads="1"/>
          </p:cNvSpPr>
          <p:nvPr>
            <p:ph idx="1"/>
          </p:nvPr>
        </p:nvSpPr>
        <p:spPr/>
        <p:txBody>
          <a:bodyPr/>
          <a:lstStyle/>
          <a:p>
            <a:pPr eaLnBrk="1" hangingPunct="1"/>
            <a:r>
              <a:rPr lang="en-US" smtClean="0"/>
              <a:t>Technically part of Ottoman Empire.</a:t>
            </a:r>
          </a:p>
          <a:p>
            <a:pPr eaLnBrk="1" hangingPunct="1"/>
            <a:r>
              <a:rPr lang="en-US" smtClean="0"/>
              <a:t>Pressure applied diplomatically and through investments and loans to exert influence on the area.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p:txBody>
          <a:bodyPr/>
          <a:lstStyle/>
          <a:p>
            <a:pPr eaLnBrk="1" hangingPunct="1"/>
            <a:r>
              <a:rPr lang="en-US" smtClean="0"/>
              <a:t>Egypt</a:t>
            </a:r>
          </a:p>
        </p:txBody>
      </p:sp>
      <p:sp>
        <p:nvSpPr>
          <p:cNvPr id="15365" name="Rectangle 5"/>
          <p:cNvSpPr>
            <a:spLocks noGrp="1" noChangeArrowheads="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sz="2800"/>
              <a:t>Sold cotton as a cash crop on the international market.</a:t>
            </a:r>
          </a:p>
          <a:p>
            <a:pPr marL="420624" indent="-384048" eaLnBrk="1" fontAlgn="auto" hangingPunct="1">
              <a:spcAft>
                <a:spcPts val="0"/>
              </a:spcAft>
              <a:buFont typeface="Wingdings 2"/>
              <a:buChar char=""/>
              <a:defRPr/>
            </a:pPr>
            <a:r>
              <a:rPr lang="en-US" sz="2800"/>
              <a:t>Financed the </a:t>
            </a:r>
            <a:r>
              <a:rPr lang="en-US" sz="2800" b="1"/>
              <a:t>Suez Canal</a:t>
            </a:r>
            <a:r>
              <a:rPr lang="en-US" sz="2800"/>
              <a:t> through foreign loans.</a:t>
            </a:r>
          </a:p>
          <a:p>
            <a:pPr marL="420624" indent="-384048" eaLnBrk="1" fontAlgn="auto" hangingPunct="1">
              <a:spcAft>
                <a:spcPts val="0"/>
              </a:spcAft>
              <a:buFont typeface="Wingdings 2"/>
              <a:buChar char=""/>
              <a:defRPr/>
            </a:pPr>
            <a:r>
              <a:rPr lang="en-US" sz="2800"/>
              <a:t>The bankrupt government was overthrown by the army in 1881</a:t>
            </a:r>
          </a:p>
          <a:p>
            <a:pPr marL="420624" indent="-384048" eaLnBrk="1" fontAlgn="auto" hangingPunct="1">
              <a:spcAft>
                <a:spcPts val="0"/>
              </a:spcAft>
              <a:buFont typeface="Wingdings 2"/>
              <a:buChar char=""/>
              <a:defRPr/>
            </a:pPr>
            <a:r>
              <a:rPr lang="en-US" sz="2800"/>
              <a:t>Britain defeated the army and installed administrators to ensure repayment of their loans for the Suez Canal and access to the path to India.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p:txBody>
          <a:bodyPr/>
          <a:lstStyle/>
          <a:p>
            <a:pPr eaLnBrk="1" hangingPunct="1"/>
            <a:r>
              <a:rPr lang="en-US" sz="4200" smtClean="0"/>
              <a:t> Belgian Congo-</a:t>
            </a:r>
            <a:r>
              <a:rPr lang="en-US" sz="4200" smtClean="0">
                <a:latin typeface="Chiller" pitchFamily="82" charset="0"/>
              </a:rPr>
              <a:t>”King Leopold’s Ghost”</a:t>
            </a:r>
          </a:p>
        </p:txBody>
      </p:sp>
      <p:sp>
        <p:nvSpPr>
          <p:cNvPr id="17413" name="Rectangle 5"/>
          <p:cNvSpPr>
            <a:spLocks noGrp="1" noChangeArrowheads="1"/>
          </p:cNvSpPr>
          <p:nvPr>
            <p:ph idx="1"/>
          </p:nvPr>
        </p:nvSpPr>
        <p:spPr/>
        <p:txBody>
          <a:bodyPr>
            <a:normAutofit lnSpcReduction="10000"/>
          </a:bodyPr>
          <a:lstStyle/>
          <a:p>
            <a:pPr marL="420624" indent="-384048" eaLnBrk="1" fontAlgn="auto" hangingPunct="1">
              <a:lnSpc>
                <a:spcPct val="90000"/>
              </a:lnSpc>
              <a:spcAft>
                <a:spcPts val="0"/>
              </a:spcAft>
              <a:buFont typeface="Wingdings 2"/>
              <a:buChar char=""/>
              <a:defRPr/>
            </a:pPr>
            <a:r>
              <a:rPr lang="en-US" sz="2800" dirty="0"/>
              <a:t>King Leopold financed Stanley’s African explorations on his behalf.</a:t>
            </a:r>
          </a:p>
          <a:p>
            <a:pPr marL="420624" indent="-384048" eaLnBrk="1" fontAlgn="auto" hangingPunct="1">
              <a:lnSpc>
                <a:spcPct val="90000"/>
              </a:lnSpc>
              <a:spcAft>
                <a:spcPts val="0"/>
              </a:spcAft>
              <a:buFont typeface="Wingdings 2"/>
              <a:buChar char=""/>
              <a:defRPr/>
            </a:pPr>
            <a:r>
              <a:rPr lang="en-US" sz="2800" dirty="0"/>
              <a:t>Berlin Conference codified his “treaties” with local tribes.</a:t>
            </a:r>
          </a:p>
          <a:p>
            <a:pPr marL="420624" indent="-384048" eaLnBrk="1" fontAlgn="auto" hangingPunct="1">
              <a:lnSpc>
                <a:spcPct val="90000"/>
              </a:lnSpc>
              <a:spcAft>
                <a:spcPts val="0"/>
              </a:spcAft>
              <a:buFont typeface="Wingdings 2"/>
              <a:buChar char=""/>
              <a:defRPr/>
            </a:pPr>
            <a:r>
              <a:rPr lang="en-US" sz="2800" dirty="0"/>
              <a:t>Leopold cultivated the image of a humanitarian ruler while imposing brutal conditions on residents of the Congo. </a:t>
            </a:r>
          </a:p>
          <a:p>
            <a:pPr marL="420624" indent="-384048" eaLnBrk="1" fontAlgn="auto" hangingPunct="1">
              <a:lnSpc>
                <a:spcPct val="90000"/>
              </a:lnSpc>
              <a:spcAft>
                <a:spcPts val="0"/>
              </a:spcAft>
              <a:buFont typeface="Wingdings 2"/>
              <a:buChar char=""/>
              <a:defRPr/>
            </a:pPr>
            <a:r>
              <a:rPr lang="en-US" sz="2800" dirty="0"/>
              <a:t>In thirty years as ruler, approximately one-half of the residents of the Congo were victims of murder, exploitation, starvation, and disease.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0"/>
            <a:ext cx="8382000" cy="1143000"/>
          </a:xfrm>
        </p:spPr>
        <p:txBody>
          <a:bodyPr/>
          <a:lstStyle/>
          <a:p>
            <a:pPr eaLnBrk="1" hangingPunct="1"/>
            <a:r>
              <a:rPr lang="en-US" sz="4200" smtClean="0"/>
              <a:t>Joseph Conrad: </a:t>
            </a:r>
            <a:r>
              <a:rPr lang="en-US" sz="4200" u="sng" smtClean="0"/>
              <a:t>Heart of Darkness</a:t>
            </a:r>
            <a:endParaRPr lang="en-US" sz="4200" smtClean="0"/>
          </a:p>
        </p:txBody>
      </p:sp>
      <p:pic>
        <p:nvPicPr>
          <p:cNvPr id="27650" name="Picture 5" descr="0192801724"/>
          <p:cNvPicPr>
            <a:picLocks noChangeAspect="1" noChangeArrowheads="1"/>
          </p:cNvPicPr>
          <p:nvPr/>
        </p:nvPicPr>
        <p:blipFill>
          <a:blip r:embed="rId2"/>
          <a:srcRect/>
          <a:stretch>
            <a:fillRect/>
          </a:stretch>
        </p:blipFill>
        <p:spPr bwMode="auto">
          <a:xfrm>
            <a:off x="2667000" y="914400"/>
            <a:ext cx="392112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762000" y="0"/>
            <a:ext cx="7696200" cy="641350"/>
          </a:xfrm>
          <a:prstGeom prst="rect">
            <a:avLst/>
          </a:prstGeom>
          <a:noFill/>
          <a:ln w="9525">
            <a:noFill/>
            <a:miter lim="800000"/>
            <a:headEnd/>
            <a:tailEnd/>
          </a:ln>
        </p:spPr>
        <p:txBody>
          <a:bodyPr>
            <a:spAutoFit/>
          </a:bodyPr>
          <a:lstStyle/>
          <a:p>
            <a:pPr algn="ctr">
              <a:spcBef>
                <a:spcPct val="50000"/>
              </a:spcBef>
            </a:pPr>
            <a:r>
              <a:rPr lang="en-US" sz="3600" b="1">
                <a:latin typeface="Georgia" pitchFamily="18" charset="0"/>
              </a:rPr>
              <a:t>Harvesting Rubber</a:t>
            </a:r>
          </a:p>
        </p:txBody>
      </p:sp>
      <p:pic>
        <p:nvPicPr>
          <p:cNvPr id="28674" name="Picture 3" descr="Africans harvesting rubber in the Congo"/>
          <p:cNvPicPr>
            <a:picLocks noChangeAspect="1" noChangeArrowheads="1"/>
          </p:cNvPicPr>
          <p:nvPr/>
        </p:nvPicPr>
        <p:blipFill>
          <a:blip r:embed="rId2">
            <a:lum bright="-6000" contrast="6000"/>
          </a:blip>
          <a:srcRect/>
          <a:stretch>
            <a:fillRect/>
          </a:stretch>
        </p:blipFill>
        <p:spPr bwMode="auto">
          <a:xfrm>
            <a:off x="2971800" y="609600"/>
            <a:ext cx="3082925" cy="62484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762000" y="0"/>
            <a:ext cx="7696200" cy="641350"/>
          </a:xfrm>
          <a:prstGeom prst="rect">
            <a:avLst/>
          </a:prstGeom>
          <a:noFill/>
          <a:ln w="9525">
            <a:noFill/>
            <a:miter lim="800000"/>
            <a:headEnd/>
            <a:tailEnd/>
          </a:ln>
        </p:spPr>
        <p:txBody>
          <a:bodyPr>
            <a:spAutoFit/>
          </a:bodyPr>
          <a:lstStyle/>
          <a:p>
            <a:pPr algn="ctr">
              <a:spcBef>
                <a:spcPct val="50000"/>
              </a:spcBef>
            </a:pPr>
            <a:r>
              <a:rPr lang="en-US" sz="3600" b="1">
                <a:latin typeface="Georgia" pitchFamily="18" charset="0"/>
              </a:rPr>
              <a:t>Punishing “Lazy” Workers</a:t>
            </a:r>
          </a:p>
        </p:txBody>
      </p:sp>
      <p:pic>
        <p:nvPicPr>
          <p:cNvPr id="29698" name="Picture 3" descr="whipping"/>
          <p:cNvPicPr>
            <a:picLocks noChangeAspect="1" noChangeArrowheads="1"/>
          </p:cNvPicPr>
          <p:nvPr/>
        </p:nvPicPr>
        <p:blipFill>
          <a:blip r:embed="rId2">
            <a:lum bright="-6000" contrast="12000"/>
          </a:blip>
          <a:srcRect/>
          <a:stretch>
            <a:fillRect/>
          </a:stretch>
        </p:blipFill>
        <p:spPr bwMode="auto">
          <a:xfrm>
            <a:off x="990600" y="698500"/>
            <a:ext cx="7391400" cy="6159500"/>
          </a:xfrm>
          <a:prstGeom prst="rect">
            <a:avLst/>
          </a:prstGeom>
          <a:noFill/>
          <a:ln w="9525">
            <a:solidFill>
              <a:srgbClr val="FF9933"/>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152400" y="304800"/>
            <a:ext cx="8839200" cy="641350"/>
          </a:xfrm>
          <a:prstGeom prst="rect">
            <a:avLst/>
          </a:prstGeom>
          <a:noFill/>
          <a:ln w="9525">
            <a:noFill/>
            <a:miter lim="800000"/>
            <a:headEnd/>
            <a:tailEnd/>
          </a:ln>
        </p:spPr>
        <p:txBody>
          <a:bodyPr>
            <a:spAutoFit/>
          </a:bodyPr>
          <a:lstStyle/>
          <a:p>
            <a:pPr algn="ctr">
              <a:spcBef>
                <a:spcPct val="50000"/>
              </a:spcBef>
            </a:pPr>
            <a:r>
              <a:rPr lang="en-US" sz="3600" b="1">
                <a:latin typeface="Georgia" pitchFamily="18" charset="0"/>
              </a:rPr>
              <a:t>5-8 Million Victims!  </a:t>
            </a:r>
            <a:r>
              <a:rPr lang="en-US" b="1">
                <a:latin typeface="Georgia" pitchFamily="18" charset="0"/>
              </a:rPr>
              <a:t>(50% of Popul.)</a:t>
            </a:r>
          </a:p>
        </p:txBody>
      </p:sp>
      <p:pic>
        <p:nvPicPr>
          <p:cNvPr id="30722" name="Picture 3" descr="Congo-Kids with no arms or legs"/>
          <p:cNvPicPr>
            <a:picLocks noChangeAspect="1" noChangeArrowheads="1"/>
          </p:cNvPicPr>
          <p:nvPr/>
        </p:nvPicPr>
        <p:blipFill>
          <a:blip r:embed="rId2">
            <a:lum bright="-12000" contrast="6000"/>
          </a:blip>
          <a:srcRect/>
          <a:stretch>
            <a:fillRect/>
          </a:stretch>
        </p:blipFill>
        <p:spPr bwMode="auto">
          <a:xfrm>
            <a:off x="398463" y="1143000"/>
            <a:ext cx="3640137" cy="5410200"/>
          </a:xfrm>
          <a:prstGeom prst="rect">
            <a:avLst/>
          </a:prstGeom>
          <a:noFill/>
          <a:ln w="9525">
            <a:solidFill>
              <a:srgbClr val="FF9933"/>
            </a:solidFill>
            <a:miter lim="800000"/>
            <a:headEnd/>
            <a:tailEnd/>
          </a:ln>
        </p:spPr>
      </p:pic>
      <p:sp>
        <p:nvSpPr>
          <p:cNvPr id="56324" name="Rectangle 4"/>
          <p:cNvSpPr>
            <a:spLocks noChangeArrowheads="1"/>
          </p:cNvSpPr>
          <p:nvPr/>
        </p:nvSpPr>
        <p:spPr bwMode="auto">
          <a:xfrm>
            <a:off x="4191000" y="914400"/>
            <a:ext cx="4800600" cy="5883275"/>
          </a:xfrm>
          <a:prstGeom prst="rect">
            <a:avLst/>
          </a:prstGeom>
          <a:noFill/>
          <a:ln w="9525">
            <a:noFill/>
            <a:miter lim="800000"/>
            <a:headEnd/>
            <a:tailEnd/>
          </a:ln>
        </p:spPr>
        <p:txBody>
          <a:bodyPr anchor="ctr">
            <a:spAutoFit/>
          </a:bodyPr>
          <a:lstStyle/>
          <a:p>
            <a:r>
              <a:rPr lang="en-US" sz="2000" b="1" i="1">
                <a:latin typeface="Georgia" pitchFamily="18" charset="0"/>
              </a:rPr>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a:t>
            </a:r>
            <a:r>
              <a:rPr lang="en-US" sz="2000" b="1">
                <a:latin typeface="Georgia" pitchFamily="18" charset="0"/>
              </a:rPr>
              <a:t>        -- Belgian Official </a:t>
            </a:r>
          </a:p>
          <a:p>
            <a:pPr eaLnBrk="0" hangingPunct="0"/>
            <a:endParaRPr lang="en-US" sz="2000" b="1">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56324"/>
                                        </p:tgtEl>
                                        <p:attrNameLst>
                                          <p:attrName>style.visibility</p:attrName>
                                        </p:attrNameLst>
                                      </p:cBhvr>
                                      <p:to>
                                        <p:strVal val="visible"/>
                                      </p:to>
                                    </p:set>
                                    <p:animEffect transition="in" filter="wipe(up)">
                                      <p:cBhvr>
                                        <p:cTn id="7" dur="3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pPr eaLnBrk="1" hangingPunct="1"/>
            <a:r>
              <a:rPr lang="en-US" smtClean="0"/>
              <a:t>Southern Africa</a:t>
            </a:r>
          </a:p>
        </p:txBody>
      </p:sp>
      <p:sp>
        <p:nvSpPr>
          <p:cNvPr id="19461" name="Rectangle 5"/>
          <p:cNvSpPr>
            <a:spLocks noGrp="1" noChangeArrowheads="1"/>
          </p:cNvSpPr>
          <p:nvPr>
            <p:ph idx="1"/>
          </p:nvPr>
        </p:nvSpPr>
        <p:spPr/>
        <p:txBody>
          <a:bodyPr>
            <a:normAutofit lnSpcReduction="10000"/>
          </a:bodyPr>
          <a:lstStyle/>
          <a:p>
            <a:pPr marL="420624" indent="-384048" eaLnBrk="1" fontAlgn="auto" hangingPunct="1">
              <a:lnSpc>
                <a:spcPct val="90000"/>
              </a:lnSpc>
              <a:spcAft>
                <a:spcPts val="0"/>
              </a:spcAft>
              <a:buFont typeface="Wingdings 2"/>
              <a:buChar char=""/>
              <a:defRPr/>
            </a:pPr>
            <a:r>
              <a:rPr lang="en-US" sz="2800"/>
              <a:t>Important resources include fertile pastures and farm land, deposits of coal, iron ore, gold, diamonds, and copper.</a:t>
            </a:r>
          </a:p>
          <a:p>
            <a:pPr marL="420624" indent="-384048" eaLnBrk="1" fontAlgn="auto" hangingPunct="1">
              <a:lnSpc>
                <a:spcPct val="90000"/>
              </a:lnSpc>
              <a:spcAft>
                <a:spcPts val="0"/>
              </a:spcAft>
              <a:buFont typeface="Wingdings 2"/>
              <a:buChar char=""/>
              <a:defRPr/>
            </a:pPr>
            <a:r>
              <a:rPr lang="en-US" sz="2800"/>
              <a:t>Partially inhabited by the Afrikaners, or Boers, descendents of Dutch settlers</a:t>
            </a:r>
          </a:p>
          <a:p>
            <a:pPr marL="420624" indent="-384048" eaLnBrk="1" fontAlgn="auto" hangingPunct="1">
              <a:lnSpc>
                <a:spcPct val="90000"/>
              </a:lnSpc>
              <a:spcAft>
                <a:spcPts val="0"/>
              </a:spcAft>
              <a:buFont typeface="Wingdings 2"/>
              <a:buChar char=""/>
              <a:defRPr/>
            </a:pPr>
            <a:r>
              <a:rPr lang="en-US" sz="2800"/>
              <a:t>After a series of bloody wars, the British arranged with the Boers for a white-only ruling class.</a:t>
            </a:r>
          </a:p>
          <a:p>
            <a:pPr marL="420624" indent="-384048" eaLnBrk="1" fontAlgn="auto" hangingPunct="1">
              <a:lnSpc>
                <a:spcPct val="90000"/>
              </a:lnSpc>
              <a:spcAft>
                <a:spcPts val="0"/>
              </a:spcAft>
              <a:buFont typeface="Wingdings 2"/>
              <a:buChar char=""/>
              <a:defRPr/>
            </a:pPr>
            <a:r>
              <a:rPr lang="en-US" sz="2800" b="1"/>
              <a:t>Apartheid</a:t>
            </a:r>
            <a:endParaRPr lang="en-US" sz="2800"/>
          </a:p>
          <a:p>
            <a:pPr marL="722376" lvl="1" indent="-274320" eaLnBrk="1" fontAlgn="auto" hangingPunct="1">
              <a:lnSpc>
                <a:spcPct val="90000"/>
              </a:lnSpc>
              <a:spcAft>
                <a:spcPts val="0"/>
              </a:spcAft>
              <a:buFont typeface="Wingdings 2"/>
              <a:buChar char=""/>
              <a:defRPr/>
            </a:pPr>
            <a:r>
              <a:rPr lang="en-US" sz="2400"/>
              <a:t>“Separateness” – the policy that segregated non-whites and granted virtually no civil rights in South Africa.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p:txBody>
          <a:bodyPr/>
          <a:lstStyle/>
          <a:p>
            <a:pPr eaLnBrk="1" hangingPunct="1"/>
            <a:r>
              <a:rPr lang="en-US" smtClean="0"/>
              <a:t>Asia</a:t>
            </a:r>
          </a:p>
        </p:txBody>
      </p:sp>
      <p:sp>
        <p:nvSpPr>
          <p:cNvPr id="21509" name="Rectangle 5"/>
          <p:cNvSpPr>
            <a:spLocks noGrp="1" noChangeArrowheads="1"/>
          </p:cNvSpPr>
          <p:nvPr>
            <p:ph idx="1"/>
          </p:nvPr>
        </p:nvSpPr>
        <p:spPr/>
        <p:txBody>
          <a:bodyPr>
            <a:normAutofit fontScale="92500"/>
          </a:bodyPr>
          <a:lstStyle/>
          <a:p>
            <a:pPr marL="420624" indent="-384048" eaLnBrk="1" fontAlgn="auto" hangingPunct="1">
              <a:lnSpc>
                <a:spcPct val="90000"/>
              </a:lnSpc>
              <a:spcAft>
                <a:spcPts val="0"/>
              </a:spcAft>
              <a:buFont typeface="Wingdings 2"/>
              <a:buChar char=""/>
              <a:defRPr/>
            </a:pPr>
            <a:r>
              <a:rPr lang="en-US" sz="2400" b="1"/>
              <a:t>Open Door Policy</a:t>
            </a:r>
            <a:endParaRPr lang="en-US" sz="2400"/>
          </a:p>
          <a:p>
            <a:pPr marL="722376" lvl="1" indent="-274320" eaLnBrk="1" fontAlgn="auto" hangingPunct="1">
              <a:lnSpc>
                <a:spcPct val="90000"/>
              </a:lnSpc>
              <a:spcAft>
                <a:spcPts val="0"/>
              </a:spcAft>
              <a:buFont typeface="Wingdings 2"/>
              <a:buChar char=""/>
              <a:defRPr/>
            </a:pPr>
            <a:r>
              <a:rPr lang="en-US" sz="2000"/>
              <a:t>Proposed by the US, opposed foreign annexations in China and equal opportunity to all nations to trade there.</a:t>
            </a:r>
          </a:p>
          <a:p>
            <a:pPr marL="420624" indent="-384048" eaLnBrk="1" fontAlgn="auto" hangingPunct="1">
              <a:lnSpc>
                <a:spcPct val="90000"/>
              </a:lnSpc>
              <a:spcAft>
                <a:spcPts val="0"/>
              </a:spcAft>
              <a:buFont typeface="Wingdings 2"/>
              <a:buChar char=""/>
              <a:defRPr/>
            </a:pPr>
            <a:r>
              <a:rPr lang="en-US" sz="2400"/>
              <a:t>The emergence of Japan as a great power frightened the other powers interested in China.</a:t>
            </a:r>
          </a:p>
          <a:p>
            <a:pPr marL="420624" indent="-384048" eaLnBrk="1" fontAlgn="auto" hangingPunct="1">
              <a:lnSpc>
                <a:spcPct val="90000"/>
              </a:lnSpc>
              <a:spcAft>
                <a:spcPts val="0"/>
              </a:spcAft>
              <a:buFont typeface="Wingdings 2"/>
              <a:buChar char=""/>
              <a:defRPr/>
            </a:pPr>
            <a:r>
              <a:rPr lang="en-US" sz="2400"/>
              <a:t>The United States exerted great influence in the Western Hemisphere by virtue of the Monroe Doctrine.</a:t>
            </a:r>
          </a:p>
          <a:p>
            <a:pPr marL="420624" indent="-384048" eaLnBrk="1" fontAlgn="auto" hangingPunct="1">
              <a:lnSpc>
                <a:spcPct val="90000"/>
              </a:lnSpc>
              <a:spcAft>
                <a:spcPts val="0"/>
              </a:spcAft>
              <a:buFont typeface="Wingdings 2"/>
              <a:buChar char=""/>
              <a:defRPr/>
            </a:pPr>
            <a:r>
              <a:rPr lang="en-US" sz="2400"/>
              <a:t>After the Spanish American War, the United States had influence over Cuba, Puerto Rico, part of the Philippines, Samoa, and would soon control Hawaii.</a:t>
            </a:r>
          </a:p>
          <a:p>
            <a:pPr marL="420624" indent="-384048" eaLnBrk="1" fontAlgn="auto" hangingPunct="1">
              <a:lnSpc>
                <a:spcPct val="90000"/>
              </a:lnSpc>
              <a:spcAft>
                <a:spcPts val="0"/>
              </a:spcAft>
              <a:buFont typeface="Wingdings 2"/>
              <a:buChar char=""/>
              <a:defRPr/>
            </a:pPr>
            <a:r>
              <a:rPr lang="en-US" sz="2400"/>
              <a:t>The Ottoman Empire remained vulnerable and had been in decline since the late seventeenth century.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mch25_03"/>
          <p:cNvPicPr>
            <a:picLocks noChangeAspect="1" noChangeArrowheads="1"/>
          </p:cNvPicPr>
          <p:nvPr/>
        </p:nvPicPr>
        <p:blipFill>
          <a:blip r:embed="rId2"/>
          <a:srcRect/>
          <a:stretch>
            <a:fillRect/>
          </a:stretch>
        </p:blipFill>
        <p:spPr bwMode="auto">
          <a:xfrm>
            <a:off x="228600" y="228600"/>
            <a:ext cx="4899025" cy="6400800"/>
          </a:xfrm>
          <a:prstGeom prst="rect">
            <a:avLst/>
          </a:prstGeom>
          <a:noFill/>
          <a:ln w="9525">
            <a:noFill/>
            <a:miter lim="800000"/>
            <a:headEnd/>
            <a:tailEnd/>
          </a:ln>
        </p:spPr>
      </p:pic>
      <p:sp>
        <p:nvSpPr>
          <p:cNvPr id="33794" name="Rectangle 3"/>
          <p:cNvSpPr>
            <a:spLocks noChangeArrowheads="1"/>
          </p:cNvSpPr>
          <p:nvPr/>
        </p:nvSpPr>
        <p:spPr bwMode="auto">
          <a:xfrm>
            <a:off x="5181600" y="152400"/>
            <a:ext cx="3886200" cy="2420938"/>
          </a:xfrm>
          <a:prstGeom prst="rect">
            <a:avLst/>
          </a:prstGeom>
          <a:noFill/>
          <a:ln w="9525">
            <a:noFill/>
            <a:miter lim="800000"/>
            <a:headEnd/>
            <a:tailEnd/>
          </a:ln>
        </p:spPr>
        <p:txBody>
          <a:bodyPr>
            <a:spAutoFit/>
          </a:bodyPr>
          <a:lstStyle/>
          <a:p>
            <a:r>
              <a:rPr lang="en-US" sz="1700">
                <a:latin typeface="Arial" charset="0"/>
              </a:rPr>
              <a:t>Map 25–3 </a:t>
            </a:r>
            <a:r>
              <a:rPr lang="en-US" sz="1700" b="1">
                <a:latin typeface="Arial" charset="0"/>
              </a:rPr>
              <a:t>ASIA, 1880–1914</a:t>
            </a:r>
            <a:r>
              <a:rPr lang="en-US" sz="1700">
                <a:latin typeface="Arial" charset="0"/>
              </a:rPr>
              <a:t> As in Africa, the decades before World War I saw imperialism spread widely and rapidly in Asia. Two new powers, Japan and the United States, joined</a:t>
            </a:r>
          </a:p>
          <a:p>
            <a:r>
              <a:rPr lang="en-US" sz="1700">
                <a:latin typeface="Arial" charset="0"/>
              </a:rPr>
              <a:t>the British, French, and Dutch in extending control both to islands and to the mainland and in exploiting an enfeebled China.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eaLnBrk="1" fontAlgn="auto" hangingPunct="1">
              <a:spcAft>
                <a:spcPts val="0"/>
              </a:spcAft>
              <a:defRPr/>
            </a:pPr>
            <a:r>
              <a:rPr lang="en-US"/>
              <a:t>Expansion of European Power and the New Imperialism</a:t>
            </a:r>
          </a:p>
        </p:txBody>
      </p:sp>
      <p:sp>
        <p:nvSpPr>
          <p:cNvPr id="5125" name="Rectangle 5"/>
          <p:cNvSpPr>
            <a:spLocks noGrp="1" noChangeArrowheads="1"/>
          </p:cNvSpPr>
          <p:nvPr>
            <p:ph idx="1"/>
          </p:nvPr>
        </p:nvSpPr>
        <p:spPr/>
        <p:txBody>
          <a:bodyPr>
            <a:normAutofit lnSpcReduction="10000"/>
          </a:bodyPr>
          <a:lstStyle/>
          <a:p>
            <a:pPr marL="420624" indent="-384048" eaLnBrk="1" fontAlgn="auto" hangingPunct="1">
              <a:lnSpc>
                <a:spcPct val="90000"/>
              </a:lnSpc>
              <a:spcAft>
                <a:spcPts val="0"/>
              </a:spcAft>
              <a:buFont typeface="Wingdings 2"/>
              <a:buChar char=""/>
              <a:defRPr/>
            </a:pPr>
            <a:r>
              <a:rPr lang="en-US" sz="2800" dirty="0"/>
              <a:t>The growth of national states permitted Western nations to deploy their resources more effectively than ever before.</a:t>
            </a:r>
          </a:p>
          <a:p>
            <a:pPr marL="420624" indent="-384048" eaLnBrk="1" fontAlgn="auto" hangingPunct="1">
              <a:lnSpc>
                <a:spcPct val="90000"/>
              </a:lnSpc>
              <a:spcAft>
                <a:spcPts val="0"/>
              </a:spcAft>
              <a:buFont typeface="Wingdings 2"/>
              <a:buChar char=""/>
              <a:defRPr/>
            </a:pPr>
            <a:r>
              <a:rPr lang="en-US" sz="2800" dirty="0"/>
              <a:t>Europeans considered their civilization and way of life superior to all others.</a:t>
            </a:r>
          </a:p>
          <a:p>
            <a:pPr marL="420624" indent="-384048" eaLnBrk="1" fontAlgn="auto" hangingPunct="1">
              <a:lnSpc>
                <a:spcPct val="90000"/>
              </a:lnSpc>
              <a:spcAft>
                <a:spcPts val="0"/>
              </a:spcAft>
              <a:buFont typeface="Wingdings 2"/>
              <a:buChar char=""/>
              <a:defRPr/>
            </a:pPr>
            <a:r>
              <a:rPr lang="en-US" sz="2800" dirty="0"/>
              <a:t>The dominant doctrine of free trade opposed political interference in foreign lands as economically unprofitable.</a:t>
            </a:r>
          </a:p>
          <a:p>
            <a:pPr marL="420624" indent="-384048" eaLnBrk="1" fontAlgn="auto" hangingPunct="1">
              <a:lnSpc>
                <a:spcPct val="90000"/>
              </a:lnSpc>
              <a:spcAft>
                <a:spcPts val="0"/>
              </a:spcAft>
              <a:buFont typeface="Wingdings 2"/>
              <a:buChar char=""/>
              <a:defRPr/>
            </a:pPr>
            <a:r>
              <a:rPr lang="en-US" sz="2800" b="1" dirty="0"/>
              <a:t>New Imperialism</a:t>
            </a:r>
            <a:endParaRPr lang="en-US" sz="2800" dirty="0"/>
          </a:p>
          <a:p>
            <a:pPr marL="722376" lvl="1" indent="-274320" eaLnBrk="1" fontAlgn="auto" hangingPunct="1">
              <a:lnSpc>
                <a:spcPct val="90000"/>
              </a:lnSpc>
              <a:spcAft>
                <a:spcPts val="0"/>
              </a:spcAft>
              <a:buFont typeface="Wingdings 2"/>
              <a:buChar char=""/>
              <a:defRPr/>
            </a:pPr>
            <a:r>
              <a:rPr lang="en-US" sz="2400" dirty="0"/>
              <a:t>During the last third of the nineteenth century, European nations rapidly extended their control over the rest of the globe.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mch25_04"/>
          <p:cNvPicPr>
            <a:picLocks noChangeAspect="1" noChangeArrowheads="1"/>
          </p:cNvPicPr>
          <p:nvPr/>
        </p:nvPicPr>
        <p:blipFill>
          <a:blip r:embed="rId2"/>
          <a:srcRect/>
          <a:stretch>
            <a:fillRect/>
          </a:stretch>
        </p:blipFill>
        <p:spPr bwMode="auto">
          <a:xfrm>
            <a:off x="228600" y="1069975"/>
            <a:ext cx="8686800" cy="3883025"/>
          </a:xfrm>
          <a:prstGeom prst="rect">
            <a:avLst/>
          </a:prstGeom>
          <a:noFill/>
          <a:ln w="9525">
            <a:noFill/>
            <a:miter lim="800000"/>
            <a:headEnd/>
            <a:tailEnd/>
          </a:ln>
        </p:spPr>
      </p:pic>
      <p:sp>
        <p:nvSpPr>
          <p:cNvPr id="34818" name="Rectangle 3"/>
          <p:cNvSpPr>
            <a:spLocks noChangeArrowheads="1"/>
          </p:cNvSpPr>
          <p:nvPr/>
        </p:nvSpPr>
        <p:spPr bwMode="auto">
          <a:xfrm>
            <a:off x="304800" y="5075238"/>
            <a:ext cx="8763000" cy="868362"/>
          </a:xfrm>
          <a:prstGeom prst="rect">
            <a:avLst/>
          </a:prstGeom>
          <a:noFill/>
          <a:ln w="9525">
            <a:noFill/>
            <a:miter lim="800000"/>
            <a:headEnd/>
            <a:tailEnd/>
          </a:ln>
        </p:spPr>
        <p:txBody>
          <a:bodyPr>
            <a:spAutoFit/>
          </a:bodyPr>
          <a:lstStyle/>
          <a:p>
            <a:r>
              <a:rPr lang="en-US" sz="1700">
                <a:latin typeface="Arial" charset="0"/>
              </a:rPr>
              <a:t>Map 25–4 </a:t>
            </a:r>
            <a:r>
              <a:rPr lang="en-US" sz="1700" b="1">
                <a:latin typeface="Arial" charset="0"/>
              </a:rPr>
              <a:t>THE BALKANS, 1912–1913</a:t>
            </a:r>
            <a:r>
              <a:rPr lang="en-US" sz="1700">
                <a:latin typeface="Arial" charset="0"/>
              </a:rPr>
              <a:t> Two maps show the Balkans (a) before and (b) after the two Balkan wars; note the Ottoman retreat. In (c), we see the geographical relationship of the Central Powers and their Bulgarian and Turkish allies.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p:txBody>
          <a:bodyPr/>
          <a:lstStyle/>
          <a:p>
            <a:pPr eaLnBrk="1" hangingPunct="1"/>
            <a:r>
              <a:rPr lang="en-US" sz="2400" b="1" smtClean="0"/>
              <a:t>Emergence of the German Empire and the Alliance Systems (1873-1890)</a:t>
            </a:r>
          </a:p>
        </p:txBody>
      </p:sp>
      <p:sp>
        <p:nvSpPr>
          <p:cNvPr id="35842" name="Rectangle 5"/>
          <p:cNvSpPr>
            <a:spLocks noGrp="1" noChangeArrowheads="1"/>
          </p:cNvSpPr>
          <p:nvPr>
            <p:ph idx="1"/>
          </p:nvPr>
        </p:nvSpPr>
        <p:spPr/>
        <p:txBody>
          <a:bodyPr/>
          <a:lstStyle/>
          <a:p>
            <a:pPr eaLnBrk="1" hangingPunct="1">
              <a:lnSpc>
                <a:spcPct val="80000"/>
              </a:lnSpc>
            </a:pPr>
            <a:r>
              <a:rPr lang="en-US" sz="2400" smtClean="0"/>
              <a:t>The appearance of a German Empire upset the balance of power in Europe.</a:t>
            </a:r>
          </a:p>
          <a:p>
            <a:pPr eaLnBrk="1" hangingPunct="1">
              <a:lnSpc>
                <a:spcPct val="80000"/>
              </a:lnSpc>
            </a:pPr>
            <a:r>
              <a:rPr lang="en-US" sz="2400" smtClean="0"/>
              <a:t>The German Empire was a nation of great wealth, industrial capacity, military power, and population.</a:t>
            </a:r>
          </a:p>
          <a:p>
            <a:pPr eaLnBrk="1" hangingPunct="1">
              <a:lnSpc>
                <a:spcPct val="80000"/>
              </a:lnSpc>
            </a:pPr>
            <a:r>
              <a:rPr lang="en-US" sz="2400" smtClean="0"/>
              <a:t>The forces of nationalism threatened Austria with disintegration.</a:t>
            </a:r>
          </a:p>
          <a:p>
            <a:pPr eaLnBrk="1" hangingPunct="1">
              <a:lnSpc>
                <a:spcPct val="80000"/>
              </a:lnSpc>
            </a:pPr>
            <a:r>
              <a:rPr lang="en-US" sz="2400" smtClean="0"/>
              <a:t>After its defeat in the Franco-Prussian War the French were no longer a dominant Western European power and were concerned about Prussia.</a:t>
            </a:r>
          </a:p>
        </p:txBody>
      </p:sp>
      <p:pic>
        <p:nvPicPr>
          <p:cNvPr id="35843" name="Picture 4" descr="350px-BismarckundNapoleonIII">
            <a:hlinkClick r:id="rId2"/>
          </p:cNvPr>
          <p:cNvPicPr>
            <a:picLocks noChangeAspect="1" noChangeArrowheads="1"/>
          </p:cNvPicPr>
          <p:nvPr/>
        </p:nvPicPr>
        <p:blipFill>
          <a:blip r:embed="rId3"/>
          <a:srcRect/>
          <a:stretch>
            <a:fillRect/>
          </a:stretch>
        </p:blipFill>
        <p:spPr bwMode="auto">
          <a:xfrm>
            <a:off x="4286250" y="457200"/>
            <a:ext cx="4857750" cy="3040063"/>
          </a:xfrm>
          <a:prstGeom prst="rect">
            <a:avLst/>
          </a:prstGeom>
          <a:noFill/>
          <a:ln w="9525">
            <a:noFill/>
            <a:miter lim="800000"/>
            <a:headEnd/>
            <a:tailEnd/>
          </a:ln>
        </p:spPr>
      </p:pic>
      <p:pic>
        <p:nvPicPr>
          <p:cNvPr id="35844" name="Picture 6" descr="Horizontal tricolor (black, white, red)">
            <a:hlinkClick r:id="rId4" tooltip="Flag"/>
          </p:cNvPr>
          <p:cNvPicPr>
            <a:picLocks noChangeAspect="1" noChangeArrowheads="1"/>
          </p:cNvPicPr>
          <p:nvPr/>
        </p:nvPicPr>
        <p:blipFill>
          <a:blip r:embed="rId5"/>
          <a:srcRect/>
          <a:stretch>
            <a:fillRect/>
          </a:stretch>
        </p:blipFill>
        <p:spPr bwMode="auto">
          <a:xfrm>
            <a:off x="4267200" y="2667000"/>
            <a:ext cx="1190625" cy="790575"/>
          </a:xfrm>
          <a:prstGeom prst="rect">
            <a:avLst/>
          </a:prstGeom>
          <a:noFill/>
          <a:ln w="9525">
            <a:noFill/>
            <a:miter lim="800000"/>
            <a:headEnd/>
            <a:tailEnd/>
          </a:ln>
        </p:spPr>
      </p:pic>
      <p:pic>
        <p:nvPicPr>
          <p:cNvPr id="35845" name="Picture 8" descr="Shield containing a black, one-headed, rightward-looking eagle with red beak, tongue and claws. On its breast is a shield with another eagle. Over its head is an imperial crown with two crossing ribbons.">
            <a:hlinkClick r:id="rId6" tooltip="Coat of arms"/>
          </p:cNvPr>
          <p:cNvPicPr>
            <a:picLocks noChangeAspect="1" noChangeArrowheads="1"/>
          </p:cNvPicPr>
          <p:nvPr/>
        </p:nvPicPr>
        <p:blipFill>
          <a:blip r:embed="rId7"/>
          <a:srcRect/>
          <a:stretch>
            <a:fillRect/>
          </a:stretch>
        </p:blipFill>
        <p:spPr bwMode="auto">
          <a:xfrm>
            <a:off x="4495800" y="457200"/>
            <a:ext cx="1160463" cy="1447800"/>
          </a:xfrm>
          <a:prstGeom prst="rect">
            <a:avLst/>
          </a:prstGeom>
          <a:noFill/>
          <a:ln w="9525">
            <a:noFill/>
            <a:miter lim="800000"/>
            <a:headEnd/>
            <a:tailEnd/>
          </a:ln>
        </p:spPr>
      </p:pic>
      <p:pic>
        <p:nvPicPr>
          <p:cNvPr id="35846" name="Picture 10" descr="220px-Map-deutsches-kaiserreich">
            <a:hlinkClick r:id="rId8"/>
          </p:cNvPr>
          <p:cNvPicPr>
            <a:picLocks noChangeAspect="1" noChangeArrowheads="1"/>
          </p:cNvPicPr>
          <p:nvPr/>
        </p:nvPicPr>
        <p:blipFill>
          <a:blip r:embed="rId9"/>
          <a:srcRect/>
          <a:stretch>
            <a:fillRect/>
          </a:stretch>
        </p:blipFill>
        <p:spPr bwMode="auto">
          <a:xfrm>
            <a:off x="5029200" y="3505200"/>
            <a:ext cx="4114800" cy="3200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noChangeArrowheads="1"/>
          </p:cNvSpPr>
          <p:nvPr>
            <p:ph type="title"/>
          </p:nvPr>
        </p:nvSpPr>
        <p:spPr>
          <a:xfrm>
            <a:off x="1143000" y="0"/>
            <a:ext cx="4114800" cy="1143000"/>
          </a:xfrm>
        </p:spPr>
        <p:txBody>
          <a:bodyPr/>
          <a:lstStyle/>
          <a:p>
            <a:pPr eaLnBrk="1" hangingPunct="1"/>
            <a:r>
              <a:rPr lang="en-US" sz="4200" smtClean="0"/>
              <a:t>Bismarck’s Leadership</a:t>
            </a:r>
          </a:p>
        </p:txBody>
      </p:sp>
      <p:sp>
        <p:nvSpPr>
          <p:cNvPr id="36866" name="Rectangle 5"/>
          <p:cNvSpPr>
            <a:spLocks noGrp="1" noChangeArrowheads="1"/>
          </p:cNvSpPr>
          <p:nvPr>
            <p:ph idx="1"/>
          </p:nvPr>
        </p:nvSpPr>
        <p:spPr/>
        <p:txBody>
          <a:bodyPr/>
          <a:lstStyle/>
          <a:p>
            <a:pPr eaLnBrk="1" hangingPunct="1">
              <a:lnSpc>
                <a:spcPct val="90000"/>
              </a:lnSpc>
            </a:pPr>
            <a:r>
              <a:rPr lang="en-US" sz="1700" smtClean="0"/>
              <a:t>Bismarck wanted to avoid war and preserve Germany’s territorial integrity and established the Three Emperors’ League with Austria and Russia.</a:t>
            </a:r>
          </a:p>
          <a:p>
            <a:pPr eaLnBrk="1" hangingPunct="1">
              <a:lnSpc>
                <a:spcPct val="90000"/>
              </a:lnSpc>
            </a:pPr>
            <a:r>
              <a:rPr lang="en-US" sz="1700" smtClean="0"/>
              <a:t>After the League collapsed, The Treaty of San Stefano freed the Balkan Slavic states from Ottoman rule and the Russians gained some territory.</a:t>
            </a:r>
          </a:p>
          <a:p>
            <a:pPr eaLnBrk="1" hangingPunct="1">
              <a:lnSpc>
                <a:spcPct val="90000"/>
              </a:lnSpc>
            </a:pPr>
            <a:r>
              <a:rPr lang="en-US" sz="1700" smtClean="0"/>
              <a:t>The 1878 Congress of Berlin settled the Eastern Question unsatisfactorily, and the south Slavic question remained a threat to European peace.</a:t>
            </a:r>
          </a:p>
          <a:p>
            <a:pPr eaLnBrk="1" hangingPunct="1">
              <a:lnSpc>
                <a:spcPct val="90000"/>
              </a:lnSpc>
            </a:pPr>
            <a:r>
              <a:rPr lang="en-US" sz="1700" smtClean="0"/>
              <a:t>Germany and Austria agreed to a mutual defense treaty from Russia known as the Dual Alliance, which was later joined by Italy. By Bismarck’s retirement he was allied with Austria, Russia, and Italy while on good terms with Britain.</a:t>
            </a:r>
          </a:p>
          <a:p>
            <a:pPr eaLnBrk="1" hangingPunct="1">
              <a:lnSpc>
                <a:spcPct val="90000"/>
              </a:lnSpc>
            </a:pPr>
            <a:r>
              <a:rPr lang="en-US" sz="1700" smtClean="0"/>
              <a:t>The ascension of the pugilistic and nationalistic William II threatened future European stability.</a:t>
            </a:r>
          </a:p>
        </p:txBody>
      </p:sp>
      <p:pic>
        <p:nvPicPr>
          <p:cNvPr id="36867" name="Picture 5" descr="245px-Bundesarchiv_Bild_146-2005-0057%2C_Otto_von_Bismarck">
            <a:hlinkClick r:id="rId2" tooltip="Otto von Bismarck"/>
          </p:cNvPr>
          <p:cNvPicPr>
            <a:picLocks noChangeAspect="1" noChangeArrowheads="1"/>
          </p:cNvPicPr>
          <p:nvPr/>
        </p:nvPicPr>
        <p:blipFill>
          <a:blip r:embed="rId3"/>
          <a:srcRect/>
          <a:stretch>
            <a:fillRect/>
          </a:stretch>
        </p:blipFill>
        <p:spPr bwMode="auto">
          <a:xfrm>
            <a:off x="0" y="0"/>
            <a:ext cx="1160463" cy="1600200"/>
          </a:xfrm>
          <a:prstGeom prst="rect">
            <a:avLst/>
          </a:prstGeom>
          <a:noFill/>
          <a:ln w="9525">
            <a:noFill/>
            <a:miter lim="800000"/>
            <a:headEnd/>
            <a:tailEnd/>
          </a:ln>
        </p:spPr>
      </p:pic>
      <p:pic>
        <p:nvPicPr>
          <p:cNvPr id="36868" name="Picture 7" descr="250px-World_war_one_web_alliance">
            <a:hlinkClick r:id="rId4"/>
          </p:cNvPr>
          <p:cNvPicPr>
            <a:picLocks noChangeAspect="1" noChangeArrowheads="1"/>
          </p:cNvPicPr>
          <p:nvPr/>
        </p:nvPicPr>
        <p:blipFill>
          <a:blip r:embed="rId5"/>
          <a:srcRect/>
          <a:stretch>
            <a:fillRect/>
          </a:stretch>
        </p:blipFill>
        <p:spPr bwMode="auto">
          <a:xfrm>
            <a:off x="0" y="1600200"/>
            <a:ext cx="5410200" cy="3614738"/>
          </a:xfrm>
          <a:prstGeom prst="rect">
            <a:avLst/>
          </a:prstGeom>
          <a:noFill/>
          <a:ln w="9525">
            <a:noFill/>
            <a:miter lim="800000"/>
            <a:headEnd/>
            <a:tailEnd/>
          </a:ln>
        </p:spPr>
      </p:pic>
      <p:sp>
        <p:nvSpPr>
          <p:cNvPr id="36869" name="Rectangle 8"/>
          <p:cNvSpPr>
            <a:spLocks noChangeArrowheads="1"/>
          </p:cNvSpPr>
          <p:nvPr/>
        </p:nvSpPr>
        <p:spPr bwMode="auto">
          <a:xfrm>
            <a:off x="0" y="4999038"/>
            <a:ext cx="5410200" cy="1552575"/>
          </a:xfrm>
          <a:prstGeom prst="rect">
            <a:avLst/>
          </a:prstGeom>
          <a:noFill/>
          <a:ln w="9525">
            <a:noFill/>
            <a:miter lim="800000"/>
            <a:headEnd/>
            <a:tailEnd/>
          </a:ln>
        </p:spPr>
        <p:txBody>
          <a:bodyPr anchor="ctr">
            <a:spAutoFit/>
          </a:bodyPr>
          <a:lstStyle/>
          <a:p>
            <a:r>
              <a:rPr lang="en-US">
                <a:hlinkClick r:id="rId4" tooltip="Enlarge"/>
              </a:rPr>
              <a:t>  </a:t>
            </a:r>
            <a:r>
              <a:rPr lang="en-US" sz="600"/>
              <a:t> </a:t>
            </a:r>
            <a:endParaRPr lang="en-US"/>
          </a:p>
          <a:p>
            <a:pPr eaLnBrk="0" hangingPunct="0"/>
            <a:r>
              <a:rPr lang="en-US"/>
              <a:t>A main objective of Bismarck's was to prevent other major powers allying with France.</a:t>
            </a:r>
          </a:p>
        </p:txBody>
      </p:sp>
      <p:pic>
        <p:nvPicPr>
          <p:cNvPr id="36870" name="Picture 9" descr="magnify-clip">
            <a:hlinkClick r:id="rId4" tooltip="Enlarge"/>
          </p:cNvPr>
          <p:cNvPicPr>
            <a:picLocks noChangeAspect="1" noChangeArrowheads="1"/>
          </p:cNvPicPr>
          <p:nvPr/>
        </p:nvPicPr>
        <p:blipFill>
          <a:blip r:embed="rId6"/>
          <a:srcRect/>
          <a:stretch>
            <a:fillRect/>
          </a:stretch>
        </p:blipFill>
        <p:spPr bwMode="auto">
          <a:xfrm>
            <a:off x="168275" y="2881313"/>
            <a:ext cx="142875" cy="1047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ich25_06"/>
          <p:cNvPicPr>
            <a:picLocks noChangeAspect="1" noChangeArrowheads="1"/>
          </p:cNvPicPr>
          <p:nvPr/>
        </p:nvPicPr>
        <p:blipFill>
          <a:blip r:embed="rId2"/>
          <a:srcRect/>
          <a:stretch>
            <a:fillRect/>
          </a:stretch>
        </p:blipFill>
        <p:spPr bwMode="auto">
          <a:xfrm>
            <a:off x="228600" y="228600"/>
            <a:ext cx="4383088" cy="6400800"/>
          </a:xfrm>
          <a:prstGeom prst="rect">
            <a:avLst/>
          </a:prstGeom>
          <a:noFill/>
        </p:spPr>
      </p:pic>
      <p:sp>
        <p:nvSpPr>
          <p:cNvPr id="112643" name="Rectangle 3"/>
          <p:cNvSpPr>
            <a:spLocks noChangeArrowheads="1"/>
          </p:cNvSpPr>
          <p:nvPr/>
        </p:nvSpPr>
        <p:spPr bwMode="auto">
          <a:xfrm>
            <a:off x="4648200" y="152400"/>
            <a:ext cx="4419600" cy="1371600"/>
          </a:xfrm>
          <a:prstGeom prst="rect">
            <a:avLst/>
          </a:prstGeom>
          <a:noFill/>
          <a:ln w="9525">
            <a:noFill/>
            <a:miter lim="800000"/>
            <a:headEnd/>
            <a:tailEnd/>
          </a:ln>
          <a:effectLst/>
        </p:spPr>
        <p:txBody>
          <a:bodyPr>
            <a:spAutoFit/>
          </a:bodyPr>
          <a:lstStyle/>
          <a:p>
            <a:r>
              <a:rPr lang="en-US" sz="1700">
                <a:latin typeface="Arial" charset="0"/>
              </a:rPr>
              <a:t>Bismarck and the young Kaiser William II meet in 1888. The two disagreed over many issues, and in 1890 William dismissed the aged chancellor.</a:t>
            </a:r>
          </a:p>
          <a:p>
            <a:endParaRPr lang="en-US" sz="800">
              <a:latin typeface="Arial" charset="0"/>
            </a:endParaRPr>
          </a:p>
          <a:p>
            <a:r>
              <a:rPr lang="en-US" sz="800">
                <a:latin typeface="Arial" charset="0"/>
              </a:rPr>
              <a:t>German Information Center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normAutofit fontScale="90000"/>
          </a:bodyPr>
          <a:lstStyle/>
          <a:p>
            <a:pPr eaLnBrk="1" fontAlgn="auto" hangingPunct="1">
              <a:spcAft>
                <a:spcPts val="0"/>
              </a:spcAft>
              <a:defRPr/>
            </a:pPr>
            <a:r>
              <a:rPr lang="en-US"/>
              <a:t>Forging the Triple Entente </a:t>
            </a:r>
            <a:br>
              <a:rPr lang="en-US"/>
            </a:br>
            <a:r>
              <a:rPr lang="en-US"/>
              <a:t>(1890-1907)</a:t>
            </a:r>
          </a:p>
        </p:txBody>
      </p:sp>
      <p:sp>
        <p:nvSpPr>
          <p:cNvPr id="27653" name="Rectangle 5"/>
          <p:cNvSpPr>
            <a:spLocks noGrp="1" noChangeArrowheads="1"/>
          </p:cNvSpPr>
          <p:nvPr>
            <p:ph idx="1"/>
          </p:nvPr>
        </p:nvSpPr>
        <p:spPr/>
        <p:txBody>
          <a:bodyPr>
            <a:normAutofit lnSpcReduction="10000"/>
          </a:bodyPr>
          <a:lstStyle/>
          <a:p>
            <a:pPr marL="420624" indent="-384048" eaLnBrk="1" fontAlgn="auto" hangingPunct="1">
              <a:lnSpc>
                <a:spcPct val="90000"/>
              </a:lnSpc>
              <a:spcAft>
                <a:spcPts val="0"/>
              </a:spcAft>
              <a:buFont typeface="Wingdings 2"/>
              <a:buChar char=""/>
              <a:defRPr/>
            </a:pPr>
            <a:r>
              <a:rPr lang="en-US" sz="2100"/>
              <a:t>France, concerned with security against Germany, invested in Russia which in turn proffered a mutual defense treaty against Germany.</a:t>
            </a:r>
          </a:p>
          <a:p>
            <a:pPr marL="420624" indent="-384048" eaLnBrk="1" fontAlgn="auto" hangingPunct="1">
              <a:lnSpc>
                <a:spcPct val="90000"/>
              </a:lnSpc>
              <a:spcAft>
                <a:spcPts val="0"/>
              </a:spcAft>
              <a:buFont typeface="Wingdings 2"/>
              <a:buChar char=""/>
              <a:defRPr/>
            </a:pPr>
            <a:r>
              <a:rPr lang="en-US" sz="2100"/>
              <a:t>William II instigated a naval build-up in an attempt to emulate Britain, which simply produced more ships. </a:t>
            </a:r>
          </a:p>
          <a:p>
            <a:pPr marL="420624" indent="-384048" eaLnBrk="1" fontAlgn="auto" hangingPunct="1">
              <a:lnSpc>
                <a:spcPct val="90000"/>
              </a:lnSpc>
              <a:spcAft>
                <a:spcPts val="0"/>
              </a:spcAft>
              <a:buFont typeface="Wingdings 2"/>
              <a:buChar char=""/>
              <a:defRPr/>
            </a:pPr>
            <a:r>
              <a:rPr lang="en-US" sz="2100"/>
              <a:t>The 1904 </a:t>
            </a:r>
            <a:r>
              <a:rPr lang="en-US" sz="2100" b="1"/>
              <a:t>Entente Cordiale</a:t>
            </a:r>
            <a:r>
              <a:rPr lang="en-US" sz="2100"/>
              <a:t> represented a major step in aligning Britain with France.</a:t>
            </a:r>
          </a:p>
          <a:p>
            <a:pPr marL="420624" indent="-384048" eaLnBrk="1" fontAlgn="auto" hangingPunct="1">
              <a:lnSpc>
                <a:spcPct val="90000"/>
              </a:lnSpc>
              <a:spcAft>
                <a:spcPts val="0"/>
              </a:spcAft>
              <a:buFont typeface="Wingdings 2"/>
              <a:buChar char=""/>
              <a:defRPr/>
            </a:pPr>
            <a:r>
              <a:rPr lang="en-US" sz="2100"/>
              <a:t>After Germany attempted to pressure France and the international community into colonial concessions in Germany, Britain and France arranged an alliance that made their military forces mutually dependent by 1914.</a:t>
            </a:r>
          </a:p>
          <a:p>
            <a:pPr marL="420624" indent="-384048" eaLnBrk="1" fontAlgn="auto" hangingPunct="1">
              <a:lnSpc>
                <a:spcPct val="90000"/>
              </a:lnSpc>
              <a:spcAft>
                <a:spcPts val="0"/>
              </a:spcAft>
              <a:buFont typeface="Wingdings 2"/>
              <a:buChar char=""/>
              <a:defRPr/>
            </a:pPr>
            <a:r>
              <a:rPr lang="en-US" sz="2100"/>
              <a:t>In 1907, Britain concluded an agreement much like the Entente Cordiale, this time with Russia. </a:t>
            </a:r>
          </a:p>
          <a:p>
            <a:pPr marL="420624" indent="-384048" eaLnBrk="1" fontAlgn="auto" hangingPunct="1">
              <a:lnSpc>
                <a:spcPct val="90000"/>
              </a:lnSpc>
              <a:spcAft>
                <a:spcPts val="0"/>
              </a:spcAft>
              <a:buFont typeface="Wingdings 2"/>
              <a:buChar char=""/>
              <a:defRPr/>
            </a:pPr>
            <a:r>
              <a:rPr lang="en-US" sz="2100"/>
              <a:t>The </a:t>
            </a:r>
            <a:r>
              <a:rPr lang="en-US" sz="2100" b="1"/>
              <a:t>Triple Entente</a:t>
            </a:r>
            <a:r>
              <a:rPr lang="en-US" sz="2100"/>
              <a:t> of Britain, Russia, and France were aligned against the </a:t>
            </a:r>
            <a:r>
              <a:rPr lang="en-US" sz="2100" b="1"/>
              <a:t>Triple Alliance</a:t>
            </a:r>
            <a:r>
              <a:rPr lang="en-US" sz="2100"/>
              <a:t> of Germany, Austria-Hungary, and the unreliable Italy.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normAutofit fontScale="90000"/>
          </a:bodyPr>
          <a:lstStyle/>
          <a:p>
            <a:pPr eaLnBrk="1" fontAlgn="auto" hangingPunct="1">
              <a:spcAft>
                <a:spcPts val="0"/>
              </a:spcAft>
              <a:defRPr/>
            </a:pPr>
            <a:r>
              <a:rPr lang="en-US"/>
              <a:t>The Road to War (1908-1914)</a:t>
            </a:r>
          </a:p>
        </p:txBody>
      </p:sp>
      <p:sp>
        <p:nvSpPr>
          <p:cNvPr id="29701" name="Rectangle 5"/>
          <p:cNvSpPr>
            <a:spLocks noGrp="1" noChangeArrowheads="1"/>
          </p:cNvSpPr>
          <p:nvPr>
            <p:ph idx="1"/>
          </p:nvPr>
        </p:nvSpPr>
        <p:spPr/>
        <p:txBody>
          <a:bodyPr>
            <a:normAutofit fontScale="92500" lnSpcReduction="20000"/>
          </a:bodyPr>
          <a:lstStyle/>
          <a:p>
            <a:pPr marL="420624" indent="-384048" eaLnBrk="1" fontAlgn="auto" hangingPunct="1">
              <a:lnSpc>
                <a:spcPct val="90000"/>
              </a:lnSpc>
              <a:spcAft>
                <a:spcPts val="0"/>
              </a:spcAft>
              <a:buFont typeface="Wingdings 2"/>
              <a:buChar char=""/>
              <a:defRPr/>
            </a:pPr>
            <a:r>
              <a:rPr lang="en-US" sz="2800"/>
              <a:t>Austria annexed Bosnia. The actions strained relations between Russia, who had an agreement with Austria, and France and Britain. At the same time Germany pledged to support Austria, putting Austria in control of German foreign policy.</a:t>
            </a:r>
          </a:p>
          <a:p>
            <a:pPr marL="420624" indent="-384048" eaLnBrk="1" fontAlgn="auto" hangingPunct="1">
              <a:lnSpc>
                <a:spcPct val="90000"/>
              </a:lnSpc>
              <a:spcAft>
                <a:spcPts val="0"/>
              </a:spcAft>
              <a:buFont typeface="Wingdings 2"/>
              <a:buChar char=""/>
              <a:defRPr/>
            </a:pPr>
            <a:r>
              <a:rPr lang="en-US" sz="2800"/>
              <a:t>After the Second Moroccan Crisis, Britain and France moved closer together creating a de facto alliance.</a:t>
            </a:r>
          </a:p>
          <a:p>
            <a:pPr marL="420624" indent="-384048" eaLnBrk="1" fontAlgn="auto" hangingPunct="1">
              <a:lnSpc>
                <a:spcPct val="90000"/>
              </a:lnSpc>
              <a:spcAft>
                <a:spcPts val="0"/>
              </a:spcAft>
              <a:buFont typeface="Wingdings 2"/>
              <a:buChar char=""/>
              <a:defRPr/>
            </a:pPr>
            <a:r>
              <a:rPr lang="en-US" sz="2800"/>
              <a:t>After Two Balkan Wars, Austria concluded Serbian territorial expansion by threatening to use force in Albania. The Alliance system was bending under the strain of international pressures.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fontScale="90000"/>
          </a:bodyPr>
          <a:lstStyle/>
          <a:p>
            <a:pPr eaLnBrk="1" fontAlgn="auto" hangingPunct="1">
              <a:spcAft>
                <a:spcPts val="0"/>
              </a:spcAft>
              <a:defRPr/>
            </a:pPr>
            <a:r>
              <a:rPr lang="en-US"/>
              <a:t>Sarajevo and the Outbreak of War (June-August 1914)</a:t>
            </a:r>
          </a:p>
        </p:txBody>
      </p:sp>
      <p:sp>
        <p:nvSpPr>
          <p:cNvPr id="31749" name="Rectangle 5"/>
          <p:cNvSpPr>
            <a:spLocks noGrp="1" noChangeArrowheads="1"/>
          </p:cNvSpPr>
          <p:nvPr>
            <p:ph idx="1"/>
          </p:nvPr>
        </p:nvSpPr>
        <p:spPr/>
        <p:txBody>
          <a:bodyPr>
            <a:normAutofit fontScale="92500" lnSpcReduction="20000"/>
          </a:bodyPr>
          <a:lstStyle/>
          <a:p>
            <a:pPr marL="420624" indent="-384048" eaLnBrk="1" fontAlgn="auto" hangingPunct="1">
              <a:lnSpc>
                <a:spcPct val="90000"/>
              </a:lnSpc>
              <a:spcAft>
                <a:spcPts val="0"/>
              </a:spcAft>
              <a:buFont typeface="Wingdings 2"/>
              <a:buChar char=""/>
              <a:defRPr/>
            </a:pPr>
            <a:r>
              <a:rPr lang="en-US" sz="2600"/>
              <a:t>The heir to the Austrian throne, </a:t>
            </a:r>
            <a:r>
              <a:rPr lang="en-US" sz="2600" b="1"/>
              <a:t>Archduke Franz Ferdinand</a:t>
            </a:r>
            <a:r>
              <a:rPr lang="en-US" sz="2600"/>
              <a:t>, is assassinated in Sarajevo with the aid of Serbian nationalists.</a:t>
            </a:r>
          </a:p>
          <a:p>
            <a:pPr marL="420624" indent="-384048" eaLnBrk="1" fontAlgn="auto" hangingPunct="1">
              <a:lnSpc>
                <a:spcPct val="90000"/>
              </a:lnSpc>
              <a:spcAft>
                <a:spcPts val="0"/>
              </a:spcAft>
              <a:buFont typeface="Wingdings 2"/>
              <a:buChar char=""/>
              <a:defRPr/>
            </a:pPr>
            <a:r>
              <a:rPr lang="en-US" sz="2600"/>
              <a:t>The assassination caused outrage in Europe, but Austria was slow to respond to Serbia, which it was determined to invade. Germany pledged to support Austria and Russia, building up its military, was likely to defend Serbia while drawing in France.</a:t>
            </a:r>
          </a:p>
          <a:p>
            <a:pPr marL="420624" indent="-384048" eaLnBrk="1" fontAlgn="auto" hangingPunct="1">
              <a:lnSpc>
                <a:spcPct val="90000"/>
              </a:lnSpc>
              <a:spcAft>
                <a:spcPts val="0"/>
              </a:spcAft>
              <a:buFont typeface="Wingdings 2"/>
              <a:buChar char=""/>
              <a:defRPr/>
            </a:pPr>
            <a:r>
              <a:rPr lang="en-US" sz="2600"/>
              <a:t>Austria mobilized, Russia mobilized, Germany declared war on Russia and the next day declared war on France. Germany invaded Belgium, drawing Britain into the war, Germany invaded France, and then Britain declared war on Germany.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ich25_07a"/>
          <p:cNvPicPr>
            <a:picLocks noChangeAspect="1" noChangeArrowheads="1"/>
          </p:cNvPicPr>
          <p:nvPr/>
        </p:nvPicPr>
        <p:blipFill>
          <a:blip r:embed="rId2"/>
          <a:srcRect/>
          <a:stretch>
            <a:fillRect/>
          </a:stretch>
        </p:blipFill>
        <p:spPr bwMode="auto">
          <a:xfrm>
            <a:off x="228600" y="228600"/>
            <a:ext cx="3883025" cy="3290888"/>
          </a:xfrm>
          <a:prstGeom prst="rect">
            <a:avLst/>
          </a:prstGeom>
          <a:noFill/>
        </p:spPr>
      </p:pic>
      <p:pic>
        <p:nvPicPr>
          <p:cNvPr id="110595" name="Picture 3" descr="ich25_07b"/>
          <p:cNvPicPr>
            <a:picLocks noChangeAspect="1" noChangeArrowheads="1"/>
          </p:cNvPicPr>
          <p:nvPr/>
        </p:nvPicPr>
        <p:blipFill>
          <a:blip r:embed="rId3"/>
          <a:srcRect/>
          <a:stretch>
            <a:fillRect/>
          </a:stretch>
        </p:blipFill>
        <p:spPr bwMode="auto">
          <a:xfrm>
            <a:off x="228600" y="3810000"/>
            <a:ext cx="3886200" cy="2778125"/>
          </a:xfrm>
          <a:prstGeom prst="rect">
            <a:avLst/>
          </a:prstGeom>
          <a:noFill/>
        </p:spPr>
      </p:pic>
      <p:sp>
        <p:nvSpPr>
          <p:cNvPr id="110596" name="Rectangle 4"/>
          <p:cNvSpPr>
            <a:spLocks noChangeArrowheads="1"/>
          </p:cNvSpPr>
          <p:nvPr/>
        </p:nvSpPr>
        <p:spPr bwMode="auto">
          <a:xfrm>
            <a:off x="4191000" y="152400"/>
            <a:ext cx="4876800" cy="2406650"/>
          </a:xfrm>
          <a:prstGeom prst="rect">
            <a:avLst/>
          </a:prstGeom>
          <a:noFill/>
          <a:ln w="9525">
            <a:noFill/>
            <a:miter lim="800000"/>
            <a:headEnd/>
            <a:tailEnd/>
          </a:ln>
          <a:effectLst/>
        </p:spPr>
        <p:txBody>
          <a:bodyPr>
            <a:spAutoFit/>
          </a:bodyPr>
          <a:lstStyle/>
          <a:p>
            <a:r>
              <a:rPr lang="en-US" sz="1700">
                <a:latin typeface="Arial" charset="0"/>
              </a:rPr>
              <a:t>Above: The Austrian archduke Francis Ferdinand and his wife in Sarajevo on June 28, 1914. Later in the day the royal couple were assassinated by young revolutionaries</a:t>
            </a:r>
          </a:p>
          <a:p>
            <a:r>
              <a:rPr lang="en-US" sz="1700">
                <a:latin typeface="Arial" charset="0"/>
              </a:rPr>
              <a:t>trained and supplied in Serbia, igniting the crisis that led to World War I. Below: Moments after the assassination the Austrian police captured one of the assassins.</a:t>
            </a:r>
          </a:p>
          <a:p>
            <a:endParaRPr lang="en-US" sz="800">
              <a:latin typeface="Arial" charset="0"/>
            </a:endParaRPr>
          </a:p>
          <a:p>
            <a:r>
              <a:rPr lang="en-US" sz="800">
                <a:latin typeface="Arial" charset="0"/>
              </a:rPr>
              <a:t>Brown Brothers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ich25_08"/>
          <p:cNvPicPr>
            <a:picLocks noChangeAspect="1" noChangeArrowheads="1"/>
          </p:cNvPicPr>
          <p:nvPr/>
        </p:nvPicPr>
        <p:blipFill>
          <a:blip r:embed="rId2"/>
          <a:srcRect/>
          <a:stretch>
            <a:fillRect/>
          </a:stretch>
        </p:blipFill>
        <p:spPr bwMode="auto">
          <a:xfrm>
            <a:off x="609600" y="223838"/>
            <a:ext cx="7924800" cy="6059487"/>
          </a:xfrm>
          <a:prstGeom prst="rect">
            <a:avLst/>
          </a:prstGeom>
          <a:noFill/>
        </p:spPr>
      </p:pic>
      <p:sp>
        <p:nvSpPr>
          <p:cNvPr id="111619" name="Rectangle 3"/>
          <p:cNvSpPr>
            <a:spLocks noChangeArrowheads="1"/>
          </p:cNvSpPr>
          <p:nvPr/>
        </p:nvSpPr>
        <p:spPr bwMode="auto">
          <a:xfrm>
            <a:off x="304800" y="6400800"/>
            <a:ext cx="8763000" cy="336550"/>
          </a:xfrm>
          <a:prstGeom prst="rect">
            <a:avLst/>
          </a:prstGeom>
          <a:noFill/>
          <a:ln w="9525">
            <a:noFill/>
            <a:miter lim="800000"/>
            <a:headEnd/>
            <a:tailEnd/>
          </a:ln>
          <a:effectLst/>
        </p:spPr>
        <p:txBody>
          <a:bodyPr>
            <a:spAutoFit/>
          </a:bodyPr>
          <a:lstStyle/>
          <a:p>
            <a:r>
              <a:rPr lang="en-US" sz="1600">
                <a:latin typeface="Arial" charset="0"/>
              </a:rPr>
              <a:t>FIGURE 25–1 Relative strengths of the combatants in World War 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normAutofit fontScale="90000"/>
          </a:bodyPr>
          <a:lstStyle/>
          <a:p>
            <a:pPr eaLnBrk="1" fontAlgn="auto" hangingPunct="1">
              <a:spcAft>
                <a:spcPts val="0"/>
              </a:spcAft>
              <a:defRPr/>
            </a:pPr>
            <a:r>
              <a:rPr lang="en-US"/>
              <a:t>Strategies and Stalemate: 1914–1917</a:t>
            </a:r>
          </a:p>
        </p:txBody>
      </p:sp>
      <p:sp>
        <p:nvSpPr>
          <p:cNvPr id="33797" name="Rectangle 5"/>
          <p:cNvSpPr>
            <a:spLocks noGrp="1" noChangeArrowheads="1"/>
          </p:cNvSpPr>
          <p:nvPr>
            <p:ph idx="1"/>
          </p:nvPr>
        </p:nvSpPr>
        <p:spPr/>
        <p:txBody>
          <a:bodyPr>
            <a:normAutofit fontScale="92500" lnSpcReduction="10000"/>
          </a:bodyPr>
          <a:lstStyle/>
          <a:p>
            <a:pPr marL="420624" indent="-384048" eaLnBrk="1" fontAlgn="auto" hangingPunct="1">
              <a:lnSpc>
                <a:spcPct val="90000"/>
              </a:lnSpc>
              <a:spcAft>
                <a:spcPts val="0"/>
              </a:spcAft>
              <a:buFont typeface="Wingdings 2"/>
              <a:buChar char=""/>
              <a:defRPr/>
            </a:pPr>
            <a:r>
              <a:rPr lang="en-US" sz="2100"/>
              <a:t>All over the Continent people welcomed war, unaware of the horrors of modern warfare.</a:t>
            </a:r>
          </a:p>
          <a:p>
            <a:pPr marL="420624" indent="-384048" eaLnBrk="1" fontAlgn="auto" hangingPunct="1">
              <a:lnSpc>
                <a:spcPct val="90000"/>
              </a:lnSpc>
              <a:spcAft>
                <a:spcPts val="0"/>
              </a:spcAft>
              <a:buFont typeface="Wingdings 2"/>
              <a:buChar char=""/>
              <a:defRPr/>
            </a:pPr>
            <a:r>
              <a:rPr lang="en-US" sz="2100"/>
              <a:t>After initial German and French failures on the Western front, the war devolved into </a:t>
            </a:r>
            <a:r>
              <a:rPr lang="en-US" sz="2100" b="1"/>
              <a:t>trench warfare</a:t>
            </a:r>
            <a:r>
              <a:rPr lang="en-US" sz="2100"/>
              <a:t> over a few hundred yards of land.</a:t>
            </a:r>
          </a:p>
          <a:p>
            <a:pPr marL="420624" indent="-384048" eaLnBrk="1" fontAlgn="auto" hangingPunct="1">
              <a:lnSpc>
                <a:spcPct val="90000"/>
              </a:lnSpc>
              <a:spcAft>
                <a:spcPts val="0"/>
              </a:spcAft>
              <a:buFont typeface="Wingdings 2"/>
              <a:buChar char=""/>
              <a:defRPr/>
            </a:pPr>
            <a:r>
              <a:rPr lang="en-US" sz="2100"/>
              <a:t>The British introduced the </a:t>
            </a:r>
            <a:r>
              <a:rPr lang="en-US" sz="2100" b="1"/>
              <a:t>tank</a:t>
            </a:r>
            <a:r>
              <a:rPr lang="en-US" sz="2100"/>
              <a:t> in 1916 which was the answer to the terrible effectiveness of the machine gun defensively.</a:t>
            </a:r>
          </a:p>
          <a:p>
            <a:pPr marL="420624" indent="-384048" eaLnBrk="1" fontAlgn="auto" hangingPunct="1">
              <a:lnSpc>
                <a:spcPct val="90000"/>
              </a:lnSpc>
              <a:spcAft>
                <a:spcPts val="0"/>
              </a:spcAft>
              <a:buFont typeface="Wingdings 2"/>
              <a:buChar char=""/>
              <a:defRPr/>
            </a:pPr>
            <a:r>
              <a:rPr lang="en-US" sz="2100"/>
              <a:t>In the East, both sides appeared to nationalistic sentiment in the areas the enemy held. Some of the groups roused included the Irish, the Flemings, the Poles, the Czechs, the Slovaks, the Slavs, and Muslims.  </a:t>
            </a:r>
          </a:p>
          <a:p>
            <a:pPr marL="420624" indent="-384048" eaLnBrk="1" fontAlgn="auto" hangingPunct="1">
              <a:lnSpc>
                <a:spcPct val="90000"/>
              </a:lnSpc>
              <a:spcAft>
                <a:spcPts val="0"/>
              </a:spcAft>
              <a:buFont typeface="Wingdings 2"/>
              <a:buChar char=""/>
              <a:defRPr/>
            </a:pPr>
            <a:r>
              <a:rPr lang="en-US" sz="2100"/>
              <a:t>The Germans introduced submarine warfare, especially around the British Isles, to try and cut off enemy supply lines to the Continent. </a:t>
            </a:r>
          </a:p>
          <a:p>
            <a:pPr marL="420624" indent="-384048" eaLnBrk="1" fontAlgn="auto" hangingPunct="1">
              <a:lnSpc>
                <a:spcPct val="90000"/>
              </a:lnSpc>
              <a:spcAft>
                <a:spcPts val="0"/>
              </a:spcAft>
              <a:buFont typeface="Wingdings 2"/>
              <a:buChar char=""/>
              <a:defRPr/>
            </a:pPr>
            <a:r>
              <a:rPr lang="en-US" sz="2100"/>
              <a:t>Continued German </a:t>
            </a:r>
            <a:r>
              <a:rPr lang="en-US" sz="2100" b="1"/>
              <a:t>submarine warfare</a:t>
            </a:r>
            <a:r>
              <a:rPr lang="en-US" sz="2100"/>
              <a:t>, including sinking the United States liner </a:t>
            </a:r>
            <a:r>
              <a:rPr lang="en-US" sz="2100" i="1"/>
              <a:t>Lusitania</a:t>
            </a:r>
            <a:r>
              <a:rPr lang="en-US" sz="2100"/>
              <a:t>, led the United States to declare war on Germany in 1917.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title"/>
          </p:nvPr>
        </p:nvSpPr>
        <p:spPr/>
        <p:txBody>
          <a:bodyPr/>
          <a:lstStyle/>
          <a:p>
            <a:pPr eaLnBrk="1" hangingPunct="1"/>
            <a:r>
              <a:rPr lang="en-US" smtClean="0"/>
              <a:t>The New Imperialism</a:t>
            </a:r>
          </a:p>
        </p:txBody>
      </p:sp>
      <p:sp>
        <p:nvSpPr>
          <p:cNvPr id="17410" name="Rectangle 5"/>
          <p:cNvSpPr>
            <a:spLocks noGrp="1" noChangeArrowheads="1"/>
          </p:cNvSpPr>
          <p:nvPr>
            <p:ph idx="1"/>
          </p:nvPr>
        </p:nvSpPr>
        <p:spPr/>
        <p:txBody>
          <a:bodyPr/>
          <a:lstStyle/>
          <a:p>
            <a:pPr eaLnBrk="1" hangingPunct="1"/>
            <a:r>
              <a:rPr lang="en-US" sz="2800" b="1" smtClean="0"/>
              <a:t>Imperialism</a:t>
            </a:r>
            <a:endParaRPr lang="en-US" sz="2800" smtClean="0"/>
          </a:p>
          <a:p>
            <a:pPr lvl="1" eaLnBrk="1" hangingPunct="1"/>
            <a:r>
              <a:rPr lang="en-US" sz="2400" smtClean="0"/>
              <a:t>Establishing authority over another nation by exercising economic and political force or by territorial acquisition.</a:t>
            </a:r>
          </a:p>
          <a:p>
            <a:pPr eaLnBrk="1" hangingPunct="1"/>
            <a:r>
              <a:rPr lang="en-US" sz="2800" smtClean="0"/>
              <a:t>European nations would arrange with other countries to invest capital in undeveloped regions.</a:t>
            </a:r>
          </a:p>
          <a:p>
            <a:pPr eaLnBrk="1" hangingPunct="1"/>
            <a:r>
              <a:rPr lang="en-US" sz="2800" smtClean="0"/>
              <a:t>European nations could also exert more direct political control.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mch25_05"/>
          <p:cNvPicPr>
            <a:picLocks noChangeAspect="1" noChangeArrowheads="1"/>
          </p:cNvPicPr>
          <p:nvPr/>
        </p:nvPicPr>
        <p:blipFill>
          <a:blip r:embed="rId2"/>
          <a:srcRect/>
          <a:stretch>
            <a:fillRect/>
          </a:stretch>
        </p:blipFill>
        <p:spPr bwMode="auto">
          <a:xfrm>
            <a:off x="220663" y="228600"/>
            <a:ext cx="6003925" cy="6400800"/>
          </a:xfrm>
          <a:prstGeom prst="rect">
            <a:avLst/>
          </a:prstGeom>
          <a:noFill/>
        </p:spPr>
      </p:pic>
      <p:sp>
        <p:nvSpPr>
          <p:cNvPr id="106499" name="Rectangle 3"/>
          <p:cNvSpPr>
            <a:spLocks noChangeArrowheads="1"/>
          </p:cNvSpPr>
          <p:nvPr/>
        </p:nvSpPr>
        <p:spPr bwMode="auto">
          <a:xfrm>
            <a:off x="6248400" y="152400"/>
            <a:ext cx="2819400" cy="5008563"/>
          </a:xfrm>
          <a:prstGeom prst="rect">
            <a:avLst/>
          </a:prstGeom>
          <a:noFill/>
          <a:ln w="9525">
            <a:noFill/>
            <a:miter lim="800000"/>
            <a:headEnd/>
            <a:tailEnd/>
          </a:ln>
          <a:effectLst/>
        </p:spPr>
        <p:txBody>
          <a:bodyPr>
            <a:spAutoFit/>
          </a:bodyPr>
          <a:lstStyle/>
          <a:p>
            <a:r>
              <a:rPr lang="en-US" sz="1700">
                <a:latin typeface="Arial" charset="0"/>
              </a:rPr>
              <a:t>Map 25–5 </a:t>
            </a:r>
            <a:r>
              <a:rPr lang="en-US" sz="1700" b="1">
                <a:latin typeface="Arial" charset="0"/>
              </a:rPr>
              <a:t>THE SCHLIEFFEN PLAN OF 1905</a:t>
            </a:r>
            <a:r>
              <a:rPr lang="en-US" sz="1700">
                <a:latin typeface="Arial" charset="0"/>
              </a:rPr>
              <a:t> Germany’s grand strategy for quickly winning the war against France</a:t>
            </a:r>
          </a:p>
          <a:p>
            <a:r>
              <a:rPr lang="en-US" sz="1700">
                <a:latin typeface="Arial" charset="0"/>
              </a:rPr>
              <a:t>in 1914 is shown by the wheeling arrows on the map. In the original plan, the crushing blows at France were to be followed by the release of troops for use against Russia on</a:t>
            </a:r>
          </a:p>
          <a:p>
            <a:r>
              <a:rPr lang="en-US" sz="1700">
                <a:latin typeface="Arial" charset="0"/>
              </a:rPr>
              <a:t>Germany’s eastern front. The plan, however, was not adequately implemented, and the war on the western front</a:t>
            </a:r>
          </a:p>
          <a:p>
            <a:r>
              <a:rPr lang="en-US" sz="1700">
                <a:latin typeface="Arial" charset="0"/>
              </a:rPr>
              <a:t>became a long contest in place.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mch25_06"/>
          <p:cNvPicPr>
            <a:picLocks noChangeAspect="1" noChangeArrowheads="1"/>
          </p:cNvPicPr>
          <p:nvPr/>
        </p:nvPicPr>
        <p:blipFill>
          <a:blip r:embed="rId2"/>
          <a:srcRect/>
          <a:stretch>
            <a:fillRect/>
          </a:stretch>
        </p:blipFill>
        <p:spPr bwMode="auto">
          <a:xfrm>
            <a:off x="762000" y="228600"/>
            <a:ext cx="7615238" cy="5495925"/>
          </a:xfrm>
          <a:prstGeom prst="rect">
            <a:avLst/>
          </a:prstGeom>
          <a:noFill/>
        </p:spPr>
      </p:pic>
      <p:sp>
        <p:nvSpPr>
          <p:cNvPr id="107523" name="Rectangle 3"/>
          <p:cNvSpPr>
            <a:spLocks noChangeArrowheads="1"/>
          </p:cNvSpPr>
          <p:nvPr/>
        </p:nvSpPr>
        <p:spPr bwMode="auto">
          <a:xfrm>
            <a:off x="304800" y="5837238"/>
            <a:ext cx="8763000" cy="868362"/>
          </a:xfrm>
          <a:prstGeom prst="rect">
            <a:avLst/>
          </a:prstGeom>
          <a:noFill/>
          <a:ln w="9525">
            <a:noFill/>
            <a:miter lim="800000"/>
            <a:headEnd/>
            <a:tailEnd/>
          </a:ln>
          <a:effectLst/>
        </p:spPr>
        <p:txBody>
          <a:bodyPr>
            <a:spAutoFit/>
          </a:bodyPr>
          <a:lstStyle/>
          <a:p>
            <a:r>
              <a:rPr lang="en-US" sz="1700">
                <a:latin typeface="Arial" charset="0"/>
              </a:rPr>
              <a:t>Map 25–6 </a:t>
            </a:r>
            <a:r>
              <a:rPr lang="en-US" sz="1700" b="1">
                <a:latin typeface="Arial" charset="0"/>
              </a:rPr>
              <a:t>WORLD WAR I IN EUROPE</a:t>
            </a:r>
            <a:r>
              <a:rPr lang="en-US" sz="1700">
                <a:latin typeface="Arial" charset="0"/>
              </a:rPr>
              <a:t> Despite the importance of military action in the Far East, in the Arab world, and at sea, the main theaters of activity in World War I were in the European areas.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mch25_07"/>
          <p:cNvPicPr>
            <a:picLocks noChangeAspect="1" noChangeArrowheads="1"/>
          </p:cNvPicPr>
          <p:nvPr/>
        </p:nvPicPr>
        <p:blipFill>
          <a:blip r:embed="rId2"/>
          <a:srcRect/>
          <a:stretch>
            <a:fillRect/>
          </a:stretch>
        </p:blipFill>
        <p:spPr bwMode="auto">
          <a:xfrm>
            <a:off x="228600" y="228600"/>
            <a:ext cx="4456113" cy="6400800"/>
          </a:xfrm>
          <a:prstGeom prst="rect">
            <a:avLst/>
          </a:prstGeom>
          <a:noFill/>
        </p:spPr>
      </p:pic>
      <p:sp>
        <p:nvSpPr>
          <p:cNvPr id="108547" name="Rectangle 3"/>
          <p:cNvSpPr>
            <a:spLocks noChangeArrowheads="1"/>
          </p:cNvSpPr>
          <p:nvPr/>
        </p:nvSpPr>
        <p:spPr bwMode="auto">
          <a:xfrm>
            <a:off x="4800600" y="152400"/>
            <a:ext cx="4267200" cy="868363"/>
          </a:xfrm>
          <a:prstGeom prst="rect">
            <a:avLst/>
          </a:prstGeom>
          <a:noFill/>
          <a:ln w="9525">
            <a:noFill/>
            <a:miter lim="800000"/>
            <a:headEnd/>
            <a:tailEnd/>
          </a:ln>
          <a:effectLst/>
        </p:spPr>
        <p:txBody>
          <a:bodyPr>
            <a:spAutoFit/>
          </a:bodyPr>
          <a:lstStyle/>
          <a:p>
            <a:r>
              <a:rPr lang="en-US" sz="1700">
                <a:latin typeface="Arial" charset="0"/>
              </a:rPr>
              <a:t>Map 25–7 </a:t>
            </a:r>
            <a:r>
              <a:rPr lang="en-US" sz="1700" b="1">
                <a:latin typeface="Arial" charset="0"/>
              </a:rPr>
              <a:t>THE WESTERN FRONT, 1914–1918</a:t>
            </a:r>
            <a:r>
              <a:rPr lang="en-US" sz="1700">
                <a:latin typeface="Arial" charset="0"/>
              </a:rPr>
              <a:t> This map shows the crucial western front in detail.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ich25_10"/>
          <p:cNvPicPr>
            <a:picLocks noChangeAspect="1" noChangeArrowheads="1"/>
          </p:cNvPicPr>
          <p:nvPr/>
        </p:nvPicPr>
        <p:blipFill>
          <a:blip r:embed="rId2"/>
          <a:srcRect/>
          <a:stretch>
            <a:fillRect/>
          </a:stretch>
        </p:blipFill>
        <p:spPr bwMode="auto">
          <a:xfrm>
            <a:off x="838200" y="215900"/>
            <a:ext cx="7391400" cy="5281613"/>
          </a:xfrm>
          <a:prstGeom prst="rect">
            <a:avLst/>
          </a:prstGeom>
          <a:noFill/>
        </p:spPr>
      </p:pic>
      <p:sp>
        <p:nvSpPr>
          <p:cNvPr id="113667" name="Rectangle 3"/>
          <p:cNvSpPr>
            <a:spLocks noChangeArrowheads="1"/>
          </p:cNvSpPr>
          <p:nvPr/>
        </p:nvSpPr>
        <p:spPr bwMode="auto">
          <a:xfrm>
            <a:off x="304800" y="5592763"/>
            <a:ext cx="8763000" cy="1112837"/>
          </a:xfrm>
          <a:prstGeom prst="rect">
            <a:avLst/>
          </a:prstGeom>
          <a:noFill/>
          <a:ln w="9525">
            <a:noFill/>
            <a:miter lim="800000"/>
            <a:headEnd/>
            <a:tailEnd/>
          </a:ln>
          <a:effectLst/>
        </p:spPr>
        <p:txBody>
          <a:bodyPr>
            <a:spAutoFit/>
          </a:bodyPr>
          <a:lstStyle/>
          <a:p>
            <a:r>
              <a:rPr lang="en-US" sz="1700">
                <a:latin typeface="Arial" charset="0"/>
              </a:rPr>
              <a:t>British tanks moving toward the Battle of Cambrai in Flanders late in 1917. Tanks were</a:t>
            </a:r>
          </a:p>
          <a:p>
            <a:r>
              <a:rPr lang="en-US" sz="1700">
                <a:latin typeface="Arial" charset="0"/>
              </a:rPr>
              <a:t>impervious to machine-gun fire. Had they been used in great numbers, they might have</a:t>
            </a:r>
          </a:p>
          <a:p>
            <a:r>
              <a:rPr lang="en-US" sz="1700">
                <a:latin typeface="Arial" charset="0"/>
              </a:rPr>
              <a:t>broken the stalemate in the west.</a:t>
            </a:r>
          </a:p>
          <a:p>
            <a:endParaRPr lang="en-US" sz="800">
              <a:latin typeface="Arial" charset="0"/>
            </a:endParaRPr>
          </a:p>
          <a:p>
            <a:r>
              <a:rPr lang="en-US" sz="800">
                <a:latin typeface="Arial" charset="0"/>
              </a:rPr>
              <a:t>Bildarchiv Preussischer Kulturbesitz</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ich25_12"/>
          <p:cNvPicPr>
            <a:picLocks noChangeAspect="1" noChangeArrowheads="1"/>
          </p:cNvPicPr>
          <p:nvPr/>
        </p:nvPicPr>
        <p:blipFill>
          <a:blip r:embed="rId2"/>
          <a:srcRect/>
          <a:stretch>
            <a:fillRect/>
          </a:stretch>
        </p:blipFill>
        <p:spPr bwMode="auto">
          <a:xfrm>
            <a:off x="1454150" y="215900"/>
            <a:ext cx="6242050" cy="4733925"/>
          </a:xfrm>
          <a:prstGeom prst="rect">
            <a:avLst/>
          </a:prstGeom>
          <a:noFill/>
        </p:spPr>
      </p:pic>
      <p:sp>
        <p:nvSpPr>
          <p:cNvPr id="114691" name="Rectangle 3"/>
          <p:cNvSpPr>
            <a:spLocks noChangeArrowheads="1"/>
          </p:cNvSpPr>
          <p:nvPr/>
        </p:nvSpPr>
        <p:spPr bwMode="auto">
          <a:xfrm>
            <a:off x="304800" y="5075238"/>
            <a:ext cx="8763000" cy="1630362"/>
          </a:xfrm>
          <a:prstGeom prst="rect">
            <a:avLst/>
          </a:prstGeom>
          <a:noFill/>
          <a:ln w="9525">
            <a:noFill/>
            <a:miter lim="800000"/>
            <a:headEnd/>
            <a:tailEnd/>
          </a:ln>
          <a:effectLst/>
        </p:spPr>
        <p:txBody>
          <a:bodyPr>
            <a:spAutoFit/>
          </a:bodyPr>
          <a:lstStyle/>
          <a:p>
            <a:r>
              <a:rPr lang="en-US" sz="1700">
                <a:latin typeface="Arial" charset="0"/>
              </a:rPr>
              <a:t>Women munitions workers in England. World War I demanded more from the civilian</a:t>
            </a:r>
          </a:p>
          <a:p>
            <a:r>
              <a:rPr lang="en-US" sz="1700">
                <a:latin typeface="Arial" charset="0"/>
              </a:rPr>
              <a:t>populations than had previous wars, resulting in important social changes. The demands of the munitions industries and a shortage of men (so many of whom were in uniform) brought many women out of traditional roles at home and into factories and other war-related work.</a:t>
            </a:r>
          </a:p>
          <a:p>
            <a:endParaRPr lang="en-US" sz="800">
              <a:latin typeface="Arial" charset="0"/>
            </a:endParaRPr>
          </a:p>
          <a:p>
            <a:r>
              <a:rPr lang="en-US" sz="800">
                <a:latin typeface="Arial" charset="0"/>
              </a:rPr>
              <a:t>Getty Images Inc.–Hulton Archive Photos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ich25_15"/>
          <p:cNvPicPr>
            <a:picLocks noChangeAspect="1" noChangeArrowheads="1"/>
          </p:cNvPicPr>
          <p:nvPr/>
        </p:nvPicPr>
        <p:blipFill>
          <a:blip r:embed="rId2"/>
          <a:srcRect/>
          <a:stretch>
            <a:fillRect/>
          </a:stretch>
        </p:blipFill>
        <p:spPr bwMode="auto">
          <a:xfrm>
            <a:off x="228600" y="228600"/>
            <a:ext cx="4645025" cy="6400800"/>
          </a:xfrm>
          <a:prstGeom prst="rect">
            <a:avLst/>
          </a:prstGeom>
          <a:noFill/>
        </p:spPr>
      </p:pic>
      <p:sp>
        <p:nvSpPr>
          <p:cNvPr id="116739" name="Rectangle 3"/>
          <p:cNvSpPr>
            <a:spLocks noChangeArrowheads="1"/>
          </p:cNvSpPr>
          <p:nvPr/>
        </p:nvSpPr>
        <p:spPr bwMode="auto">
          <a:xfrm>
            <a:off x="4876800" y="152400"/>
            <a:ext cx="4191000" cy="595313"/>
          </a:xfrm>
          <a:prstGeom prst="rect">
            <a:avLst/>
          </a:prstGeom>
          <a:noFill/>
          <a:ln w="9525">
            <a:noFill/>
            <a:miter lim="800000"/>
            <a:headEnd/>
            <a:tailEnd/>
          </a:ln>
          <a:effectLst/>
        </p:spPr>
        <p:txBody>
          <a:bodyPr>
            <a:spAutoFit/>
          </a:bodyPr>
          <a:lstStyle/>
          <a:p>
            <a:r>
              <a:rPr lang="en-US" sz="1700">
                <a:latin typeface="Arial" charset="0"/>
              </a:rPr>
              <a:t>Charlie Chaplin in </a:t>
            </a:r>
            <a:r>
              <a:rPr lang="en-US" sz="1700" i="1">
                <a:latin typeface="Arial" charset="0"/>
              </a:rPr>
              <a:t>Shoulder Arms</a:t>
            </a:r>
            <a:r>
              <a:rPr lang="en-US" sz="1700">
                <a:latin typeface="Arial" charset="0"/>
              </a:rPr>
              <a:t>.</a:t>
            </a:r>
          </a:p>
          <a:p>
            <a:endParaRPr lang="en-US" sz="800">
              <a:latin typeface="Arial" charset="0"/>
            </a:endParaRPr>
          </a:p>
          <a:p>
            <a:r>
              <a:rPr lang="en-US" sz="800">
                <a:latin typeface="Arial" charset="0"/>
              </a:rPr>
              <a:t>© Sunset Boulevard/Corbis Sygma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ich25_13"/>
          <p:cNvPicPr>
            <a:picLocks noChangeAspect="1" noChangeArrowheads="1"/>
          </p:cNvPicPr>
          <p:nvPr/>
        </p:nvPicPr>
        <p:blipFill>
          <a:blip r:embed="rId2"/>
          <a:srcRect/>
          <a:stretch>
            <a:fillRect/>
          </a:stretch>
        </p:blipFill>
        <p:spPr bwMode="auto">
          <a:xfrm>
            <a:off x="1684338" y="250825"/>
            <a:ext cx="5707062" cy="4246563"/>
          </a:xfrm>
          <a:prstGeom prst="rect">
            <a:avLst/>
          </a:prstGeom>
          <a:noFill/>
        </p:spPr>
      </p:pic>
      <p:sp>
        <p:nvSpPr>
          <p:cNvPr id="115715" name="Rectangle 3"/>
          <p:cNvSpPr>
            <a:spLocks noChangeArrowheads="1"/>
          </p:cNvSpPr>
          <p:nvPr/>
        </p:nvSpPr>
        <p:spPr bwMode="auto">
          <a:xfrm>
            <a:off x="304800" y="4557713"/>
            <a:ext cx="8763000" cy="2147887"/>
          </a:xfrm>
          <a:prstGeom prst="rect">
            <a:avLst/>
          </a:prstGeom>
          <a:noFill/>
          <a:ln w="9525">
            <a:noFill/>
            <a:miter lim="800000"/>
            <a:headEnd/>
            <a:tailEnd/>
          </a:ln>
          <a:effectLst/>
        </p:spPr>
        <p:txBody>
          <a:bodyPr>
            <a:spAutoFit/>
          </a:bodyPr>
          <a:lstStyle/>
          <a:p>
            <a:r>
              <a:rPr lang="en-US" sz="1700">
                <a:latin typeface="Arial" charset="0"/>
              </a:rPr>
              <a:t>The Allies promoted Arab efforts to secure independence from Turkey in an effort to remove Turkey from the war. Delegates to the peace conference of 1919 in Paris included British colonel T. E. Lawrence, who helped lead the rebellion, and representatives from the Middle Eastern region. Prince Feisal, the third son of King Hussein, stands in the foreground of this picture; Colonel T. E. Lawrence is in the middle row, second from the right; and Brigadier General Nuri Pasha Said of Baghdad is second from the left.</a:t>
            </a:r>
          </a:p>
          <a:p>
            <a:endParaRPr lang="en-US" sz="800">
              <a:latin typeface="Arial" charset="0"/>
            </a:endParaRPr>
          </a:p>
          <a:p>
            <a:r>
              <a:rPr lang="en-US" sz="800">
                <a:latin typeface="Arial" charset="0"/>
              </a:rPr>
              <a:t>CORBIS/Bettmann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lstStyle/>
          <a:p>
            <a:pPr eaLnBrk="1" hangingPunct="1"/>
            <a:r>
              <a:rPr lang="en-US" b="1" smtClean="0"/>
              <a:t>The Russian Revolution</a:t>
            </a:r>
            <a:endParaRPr lang="en-US" smtClean="0"/>
          </a:p>
        </p:txBody>
      </p:sp>
      <p:sp>
        <p:nvSpPr>
          <p:cNvPr id="35845" name="Rectangle 5"/>
          <p:cNvSpPr>
            <a:spLocks noGrp="1" noChangeArrowheads="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a:t>The incompetent government of Nicholas II led to internal disorder in Russia.</a:t>
            </a:r>
          </a:p>
          <a:p>
            <a:pPr marL="420624" indent="-384048" eaLnBrk="1" fontAlgn="auto" hangingPunct="1">
              <a:spcAft>
                <a:spcPts val="0"/>
              </a:spcAft>
              <a:buFont typeface="Wingdings 2"/>
              <a:buChar char=""/>
              <a:defRPr/>
            </a:pPr>
            <a:r>
              <a:rPr lang="en-US"/>
              <a:t>Peasant discontent plagued the countryside.</a:t>
            </a:r>
          </a:p>
          <a:p>
            <a:pPr marL="420624" indent="-384048" eaLnBrk="1" fontAlgn="auto" hangingPunct="1">
              <a:spcAft>
                <a:spcPts val="0"/>
              </a:spcAft>
              <a:buFont typeface="Wingdings 2"/>
              <a:buChar char=""/>
              <a:defRPr/>
            </a:pPr>
            <a:r>
              <a:rPr lang="en-US"/>
              <a:t>In the absence of Nicholas II, incompetent government officials attempted to keep order as the members of Russia’s parliament remained unsatisfied.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p:txBody>
          <a:bodyPr lIns="91440" rIns="91440"/>
          <a:lstStyle/>
          <a:p>
            <a:pPr eaLnBrk="1" hangingPunct="1">
              <a:defRPr/>
            </a:pPr>
            <a:r>
              <a:rPr lang="en-US" sz="5600" b="1" smtClean="0">
                <a:effectLst>
                  <a:outerShdw blurRad="38100" dist="38100" dir="2700000" algn="tl">
                    <a:srgbClr val="000000"/>
                  </a:outerShdw>
                </a:effectLst>
              </a:rPr>
              <a:t>The Russian Revolution</a:t>
            </a:r>
          </a:p>
        </p:txBody>
      </p:sp>
      <p:sp>
        <p:nvSpPr>
          <p:cNvPr id="2051" name="Rectangle 3"/>
          <p:cNvSpPr>
            <a:spLocks noGrp="1" noChangeArrowheads="1"/>
          </p:cNvSpPr>
          <p:nvPr>
            <p:ph type="body" sz="half" idx="4294967295"/>
          </p:nvPr>
        </p:nvSpPr>
        <p:spPr>
          <a:xfrm>
            <a:off x="0" y="6553200"/>
            <a:ext cx="2057400" cy="304800"/>
          </a:xfrm>
        </p:spPr>
        <p:txBody>
          <a:bodyPr/>
          <a:lstStyle/>
          <a:p>
            <a:pPr eaLnBrk="1" hangingPunct="1">
              <a:lnSpc>
                <a:spcPct val="90000"/>
              </a:lnSpc>
              <a:buFont typeface="Wingdings 2" pitchFamily="18" charset="2"/>
              <a:buNone/>
              <a:defRPr/>
            </a:pPr>
            <a:r>
              <a:rPr lang="en-US" sz="500" smtClean="0">
                <a:effectLst>
                  <a:outerShdw blurRad="38100" dist="38100" dir="2700000" algn="tl">
                    <a:srgbClr val="000000"/>
                  </a:outerShdw>
                </a:effectLst>
              </a:rPr>
              <a:t>Original Russian Revolution slides by Scott Masters</a:t>
            </a:r>
          </a:p>
          <a:p>
            <a:pPr eaLnBrk="1" hangingPunct="1">
              <a:lnSpc>
                <a:spcPct val="90000"/>
              </a:lnSpc>
              <a:buFont typeface="Wingdings 2" pitchFamily="18" charset="2"/>
              <a:buNone/>
              <a:defRPr/>
            </a:pPr>
            <a:r>
              <a:rPr lang="en-US" sz="500" smtClean="0">
                <a:effectLst>
                  <a:outerShdw blurRad="38100" dist="38100" dir="2700000" algn="tl">
                    <a:srgbClr val="000000"/>
                  </a:outerShdw>
                </a:effectLst>
              </a:rPr>
              <a:t>Crestwood College as inserted in Chapter 25 notes by Mr. Flint</a:t>
            </a:r>
          </a:p>
        </p:txBody>
      </p:sp>
      <p:sp>
        <p:nvSpPr>
          <p:cNvPr id="2055" name="Rectangle 7"/>
          <p:cNvSpPr>
            <a:spLocks noGrp="1" noChangeArrowheads="1"/>
          </p:cNvSpPr>
          <p:nvPr>
            <p:ph sz="quarter" idx="4294967295"/>
          </p:nvPr>
        </p:nvSpPr>
        <p:spPr>
          <a:xfrm>
            <a:off x="4260850" y="3940175"/>
            <a:ext cx="3663950" cy="2185988"/>
          </a:xfrm>
        </p:spPr>
        <p:txBody>
          <a:bodyPr/>
          <a:lstStyle/>
          <a:p>
            <a:pPr eaLnBrk="1" hangingPunct="1">
              <a:buFont typeface="Wingdings 2" pitchFamily="18" charset="2"/>
              <a:buNone/>
              <a:defRPr/>
            </a:pPr>
            <a:r>
              <a:rPr lang="en-US" sz="2100" smtClean="0">
                <a:effectLst>
                  <a:outerShdw blurRad="38100" dist="38100" dir="2700000" algn="tl">
                    <a:srgbClr val="000000"/>
                  </a:outerShdw>
                </a:effectLst>
                <a:sym typeface="Wingdings" pitchFamily="2" charset="2"/>
              </a:rPr>
              <a:t></a:t>
            </a:r>
            <a:endParaRPr lang="en-US" sz="2100" smtClean="0">
              <a:effectLst>
                <a:outerShdw blurRad="38100" dist="38100" dir="2700000" algn="tl">
                  <a:srgbClr val="000000"/>
                </a:outerShdw>
              </a:effectLst>
            </a:endParaRPr>
          </a:p>
        </p:txBody>
      </p:sp>
      <p:pic>
        <p:nvPicPr>
          <p:cNvPr id="2052" name="Picture 4" descr="russian_empire"/>
          <p:cNvPicPr>
            <a:picLocks noChangeAspect="1" noChangeArrowheads="1"/>
          </p:cNvPicPr>
          <p:nvPr/>
        </p:nvPicPr>
        <p:blipFill>
          <a:blip r:embed="rId3"/>
          <a:srcRect/>
          <a:stretch>
            <a:fillRect/>
          </a:stretch>
        </p:blipFill>
        <p:spPr bwMode="auto">
          <a:xfrm>
            <a:off x="0" y="2667000"/>
            <a:ext cx="4648200" cy="3098800"/>
          </a:xfrm>
          <a:prstGeom prst="rect">
            <a:avLst/>
          </a:prstGeom>
          <a:noFill/>
          <a:ln w="9525">
            <a:noFill/>
            <a:miter lim="800000"/>
            <a:headEnd/>
            <a:tailEnd/>
          </a:ln>
        </p:spPr>
      </p:pic>
      <p:pic>
        <p:nvPicPr>
          <p:cNvPr id="2053" name="Picture 5" descr="ussr"/>
          <p:cNvPicPr>
            <a:picLocks noChangeAspect="1" noChangeArrowheads="1"/>
          </p:cNvPicPr>
          <p:nvPr/>
        </p:nvPicPr>
        <p:blipFill>
          <a:blip r:embed="rId4"/>
          <a:srcRect/>
          <a:stretch>
            <a:fillRect/>
          </a:stretch>
        </p:blipFill>
        <p:spPr bwMode="auto">
          <a:xfrm>
            <a:off x="5105400" y="2708275"/>
            <a:ext cx="4038600" cy="3084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2"/>
                                        </p:tgtEl>
                                        <p:attrNameLst>
                                          <p:attrName>ppt_y</p:attrName>
                                        </p:attrNameLst>
                                      </p:cBhvr>
                                      <p:tavLst>
                                        <p:tav tm="0">
                                          <p:val>
                                            <p:strVal val="#ppt_y"/>
                                          </p:val>
                                        </p:tav>
                                        <p:tav tm="100000">
                                          <p:val>
                                            <p:strVal val="#ppt_y"/>
                                          </p:val>
                                        </p:tav>
                                      </p:tavLst>
                                    </p:anim>
                                    <p:animEffect transition="in" filter="fade">
                                      <p:cBhvr>
                                        <p:cTn id="10" dur="1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p:cTn id="15" dur="1000" fill="hold"/>
                                        <p:tgtEl>
                                          <p:spTgt spid="20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3"/>
                                        </p:tgtEl>
                                        <p:attrNameLst>
                                          <p:attrName>ppt_y</p:attrName>
                                        </p:attrNameLst>
                                      </p:cBhvr>
                                      <p:tavLst>
                                        <p:tav tm="0">
                                          <p:val>
                                            <p:strVal val="#ppt_y"/>
                                          </p:val>
                                        </p:tav>
                                        <p:tav tm="100000">
                                          <p:val>
                                            <p:strVal val="#ppt_y"/>
                                          </p:val>
                                        </p:tav>
                                      </p:tavLst>
                                    </p:anim>
                                    <p:animEffect transition="in" filter="fade">
                                      <p:cBhvr>
                                        <p:cTn id="18"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idx="4294967295"/>
          </p:nvPr>
        </p:nvSpPr>
        <p:spPr/>
        <p:txBody>
          <a:bodyPr lIns="91440" rIns="91440"/>
          <a:lstStyle/>
          <a:p>
            <a:pPr eaLnBrk="1" hangingPunct="1">
              <a:defRPr/>
            </a:pPr>
            <a:r>
              <a:rPr lang="en-US" smtClean="0">
                <a:effectLst>
                  <a:outerShdw blurRad="38100" dist="38100" dir="2700000" algn="tl">
                    <a:srgbClr val="000000"/>
                  </a:outerShdw>
                </a:effectLst>
              </a:rPr>
              <a:t>Pre-Revolutionary Russia</a:t>
            </a:r>
          </a:p>
        </p:txBody>
      </p:sp>
      <p:sp>
        <p:nvSpPr>
          <p:cNvPr id="6150" name="Rectangle 6"/>
          <p:cNvSpPr>
            <a:spLocks noGrp="1" noChangeArrowheads="1"/>
          </p:cNvSpPr>
          <p:nvPr>
            <p:ph type="body" sz="half" idx="4294967295"/>
          </p:nvPr>
        </p:nvSpPr>
        <p:spPr>
          <a:xfrm>
            <a:off x="4648200" y="1295400"/>
            <a:ext cx="4038600" cy="5562600"/>
          </a:xfrm>
        </p:spPr>
        <p:txBody>
          <a:bodyPr/>
          <a:lstStyle/>
          <a:p>
            <a:pPr eaLnBrk="1" hangingPunct="1">
              <a:defRPr/>
            </a:pPr>
            <a:r>
              <a:rPr lang="en-US" sz="2200" b="1" smtClean="0">
                <a:effectLst>
                  <a:outerShdw blurRad="38100" dist="38100" dir="2700000" algn="tl">
                    <a:srgbClr val="000000"/>
                  </a:outerShdw>
                </a:effectLst>
              </a:rPr>
              <a:t>Only true autocracy left in Europe</a:t>
            </a:r>
          </a:p>
          <a:p>
            <a:pPr eaLnBrk="1" hangingPunct="1">
              <a:defRPr/>
            </a:pPr>
            <a:r>
              <a:rPr lang="en-US" sz="2200" b="1" smtClean="0">
                <a:effectLst>
                  <a:outerShdw blurRad="38100" dist="38100" dir="2700000" algn="tl">
                    <a:srgbClr val="000000"/>
                  </a:outerShdw>
                </a:effectLst>
              </a:rPr>
              <a:t>No type of representative political institutions</a:t>
            </a:r>
          </a:p>
          <a:p>
            <a:pPr eaLnBrk="1" hangingPunct="1">
              <a:defRPr/>
            </a:pPr>
            <a:r>
              <a:rPr lang="en-US" sz="2200" b="1" smtClean="0">
                <a:effectLst>
                  <a:outerShdw blurRad="38100" dist="38100" dir="2700000" algn="tl">
                    <a:srgbClr val="000000"/>
                  </a:outerShdw>
                </a:effectLst>
              </a:rPr>
              <a:t>Nicholas II became tsar in 1884</a:t>
            </a:r>
          </a:p>
          <a:p>
            <a:pPr eaLnBrk="1" hangingPunct="1">
              <a:defRPr/>
            </a:pPr>
            <a:r>
              <a:rPr lang="en-US" sz="2200" b="1" smtClean="0">
                <a:effectLst>
                  <a:outerShdw blurRad="38100" dist="38100" dir="2700000" algn="tl">
                    <a:srgbClr val="000000"/>
                  </a:outerShdw>
                </a:effectLst>
              </a:rPr>
              <a:t>Believed he was the absolute ruler anointed by God</a:t>
            </a:r>
          </a:p>
          <a:p>
            <a:pPr eaLnBrk="1" hangingPunct="1">
              <a:defRPr/>
            </a:pPr>
            <a:r>
              <a:rPr lang="en-US" sz="2200" b="1" smtClean="0">
                <a:effectLst>
                  <a:outerShdw blurRad="38100" dist="38100" dir="2700000" algn="tl">
                    <a:srgbClr val="000000"/>
                  </a:outerShdw>
                </a:effectLst>
              </a:rPr>
              <a:t>Russo-Japanese War (1904) – defeat led to pol. instability</a:t>
            </a:r>
          </a:p>
        </p:txBody>
      </p:sp>
      <p:pic>
        <p:nvPicPr>
          <p:cNvPr id="45059" name="Picture 7" descr="nicholas II"/>
          <p:cNvPicPr>
            <a:picLocks noChangeAspect="1" noChangeArrowheads="1"/>
          </p:cNvPicPr>
          <p:nvPr/>
        </p:nvPicPr>
        <p:blipFill>
          <a:blip r:embed="rId3"/>
          <a:srcRect/>
          <a:stretch>
            <a:fillRect/>
          </a:stretch>
        </p:blipFill>
        <p:spPr bwMode="auto">
          <a:xfrm>
            <a:off x="341313" y="1371600"/>
            <a:ext cx="4167187" cy="510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normAutofit fontScale="90000"/>
          </a:bodyPr>
          <a:lstStyle/>
          <a:p>
            <a:pPr eaLnBrk="1" fontAlgn="auto" hangingPunct="1">
              <a:spcAft>
                <a:spcPts val="0"/>
              </a:spcAft>
              <a:defRPr/>
            </a:pPr>
            <a:r>
              <a:rPr lang="en-US"/>
              <a:t>Motives for the New Imperialism</a:t>
            </a:r>
          </a:p>
        </p:txBody>
      </p:sp>
      <p:sp>
        <p:nvSpPr>
          <p:cNvPr id="18434" name="Rectangle 5"/>
          <p:cNvSpPr>
            <a:spLocks noGrp="1" noChangeArrowheads="1"/>
          </p:cNvSpPr>
          <p:nvPr>
            <p:ph idx="1"/>
          </p:nvPr>
        </p:nvSpPr>
        <p:spPr/>
        <p:txBody>
          <a:bodyPr/>
          <a:lstStyle/>
          <a:p>
            <a:pPr eaLnBrk="1" hangingPunct="1"/>
            <a:r>
              <a:rPr lang="en-US" sz="2800" smtClean="0"/>
              <a:t>Economic motives cannot account for the entire impetus behind New Imperialism.</a:t>
            </a:r>
          </a:p>
          <a:p>
            <a:pPr eaLnBrk="1" hangingPunct="1"/>
            <a:r>
              <a:rPr lang="en-US" sz="2800" smtClean="0"/>
              <a:t>Social Darwinist groups claimed Europeans had an obligation to civilize “backward” peoples. </a:t>
            </a:r>
          </a:p>
          <a:p>
            <a:pPr eaLnBrk="1" hangingPunct="1"/>
            <a:r>
              <a:rPr lang="en-US" sz="2800" smtClean="0"/>
              <a:t>Religious groups agitated for the spread of Christianity.</a:t>
            </a:r>
          </a:p>
          <a:p>
            <a:pPr eaLnBrk="1" hangingPunct="1"/>
            <a:r>
              <a:rPr lang="en-US" sz="2800" smtClean="0"/>
              <a:t>Some suggested imperialism be used to attract attention away from social policy.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57200" y="-304800"/>
            <a:ext cx="8229600" cy="304800"/>
          </a:xfrm>
        </p:spPr>
        <p:txBody>
          <a:bodyPr lIns="91440" rIns="91440"/>
          <a:lstStyle/>
          <a:p>
            <a:pPr eaLnBrk="1" hangingPunct="1">
              <a:defRPr/>
            </a:pPr>
            <a:endParaRPr lang="en-US" sz="4200" smtClean="0">
              <a:effectLst>
                <a:outerShdw blurRad="38100" dist="38100" dir="2700000" algn="tl">
                  <a:srgbClr val="000000"/>
                </a:outerShdw>
              </a:effectLst>
            </a:endParaRPr>
          </a:p>
        </p:txBody>
      </p:sp>
      <p:sp>
        <p:nvSpPr>
          <p:cNvPr id="72707" name="Rectangle 3"/>
          <p:cNvSpPr>
            <a:spLocks noGrp="1" noChangeArrowheads="1"/>
          </p:cNvSpPr>
          <p:nvPr>
            <p:ph type="body" idx="4294967295"/>
          </p:nvPr>
        </p:nvSpPr>
        <p:spPr>
          <a:xfrm>
            <a:off x="0" y="0"/>
            <a:ext cx="4724400" cy="6858000"/>
          </a:xfrm>
        </p:spPr>
        <p:txBody>
          <a:bodyPr/>
          <a:lstStyle/>
          <a:p>
            <a:pPr eaLnBrk="1" hangingPunct="1">
              <a:lnSpc>
                <a:spcPct val="90000"/>
              </a:lnSpc>
              <a:defRPr/>
            </a:pPr>
            <a:r>
              <a:rPr lang="en-CA" sz="2600" smtClean="0">
                <a:effectLst>
                  <a:outerShdw blurRad="38100" dist="38100" dir="2700000" algn="tl">
                    <a:srgbClr val="000000"/>
                  </a:outerShdw>
                </a:effectLst>
              </a:rPr>
              <a:t>conditions deteriorated, rev. became possible, esp. w/ Lenin’s involvement</a:t>
            </a:r>
          </a:p>
          <a:p>
            <a:pPr eaLnBrk="1" hangingPunct="1">
              <a:lnSpc>
                <a:spcPct val="90000"/>
              </a:lnSpc>
              <a:defRPr/>
            </a:pPr>
            <a:r>
              <a:rPr lang="en-CA" sz="2600" smtClean="0">
                <a:effectLst>
                  <a:outerShdw blurRad="38100" dist="38100" dir="2700000" algn="tl">
                    <a:srgbClr val="000000"/>
                  </a:outerShdw>
                </a:effectLst>
              </a:rPr>
              <a:t>he had gravitated towards the </a:t>
            </a:r>
            <a:r>
              <a:rPr lang="en-CA" sz="2600" i="1" smtClean="0">
                <a:solidFill>
                  <a:srgbClr val="99FF66"/>
                </a:solidFill>
                <a:effectLst>
                  <a:outerShdw blurRad="38100" dist="38100" dir="2700000" algn="tl">
                    <a:srgbClr val="000000"/>
                  </a:outerShdw>
                </a:effectLst>
              </a:rPr>
              <a:t>Social Dem. Workers’ Party</a:t>
            </a:r>
            <a:r>
              <a:rPr lang="en-CA" sz="2600" smtClean="0">
                <a:effectLst>
                  <a:outerShdw blurRad="38100" dist="38100" dir="2700000" algn="tl">
                    <a:srgbClr val="000000"/>
                  </a:outerShdw>
                </a:effectLst>
              </a:rPr>
              <a:t> of </a:t>
            </a:r>
            <a:r>
              <a:rPr lang="en-CA" sz="2600" i="1" smtClean="0">
                <a:solidFill>
                  <a:srgbClr val="99FF66"/>
                </a:solidFill>
                <a:effectLst>
                  <a:outerShdw blurRad="38100" dist="38100" dir="2700000" algn="tl">
                    <a:srgbClr val="000000"/>
                  </a:outerShdw>
                </a:effectLst>
              </a:rPr>
              <a:t>George Plekhanov</a:t>
            </a:r>
            <a:r>
              <a:rPr lang="en-CA" sz="2600" i="1" smtClean="0">
                <a:effectLst>
                  <a:outerShdw blurRad="38100" dist="38100" dir="2700000" algn="tl">
                    <a:srgbClr val="000000"/>
                  </a:outerShdw>
                </a:effectLst>
              </a:rPr>
              <a:t> – </a:t>
            </a:r>
            <a:r>
              <a:rPr lang="en-CA" sz="2600" smtClean="0">
                <a:effectLst>
                  <a:outerShdw blurRad="38100" dist="38100" dir="2700000" algn="tl">
                    <a:srgbClr val="000000"/>
                  </a:outerShdw>
                </a:effectLst>
              </a:rPr>
              <a:t>they believed in dialectical materialism and thus favoured modernization/capitalism (which the czars also favoured as a measure to catch up w/ the w. Europe, esp. after the Crimean and Russo-Japanese Wars)</a:t>
            </a:r>
            <a:endParaRPr lang="en-US" sz="2600" smtClean="0">
              <a:effectLst>
                <a:outerShdw blurRad="38100" dist="38100" dir="2700000" algn="tl">
                  <a:srgbClr val="000000"/>
                </a:outerShdw>
              </a:effectLst>
            </a:endParaRPr>
          </a:p>
        </p:txBody>
      </p:sp>
      <p:pic>
        <p:nvPicPr>
          <p:cNvPr id="72709" name="Picture 5" descr="Bolshevik-meeting"/>
          <p:cNvPicPr>
            <a:picLocks noChangeAspect="1" noChangeArrowheads="1"/>
          </p:cNvPicPr>
          <p:nvPr/>
        </p:nvPicPr>
        <p:blipFill>
          <a:blip r:embed="rId3"/>
          <a:srcRect/>
          <a:stretch>
            <a:fillRect/>
          </a:stretch>
        </p:blipFill>
        <p:spPr bwMode="auto">
          <a:xfrm>
            <a:off x="5105400" y="0"/>
            <a:ext cx="4038600" cy="2441575"/>
          </a:xfrm>
          <a:prstGeom prst="rect">
            <a:avLst/>
          </a:prstGeom>
          <a:noFill/>
          <a:ln w="9525">
            <a:noFill/>
            <a:miter lim="800000"/>
            <a:headEnd/>
            <a:tailEnd/>
          </a:ln>
        </p:spPr>
      </p:pic>
      <p:pic>
        <p:nvPicPr>
          <p:cNvPr id="72711" name="Picture 7" descr="Click to close window"/>
          <p:cNvPicPr>
            <a:picLocks noChangeAspect="1" noChangeArrowheads="1"/>
          </p:cNvPicPr>
          <p:nvPr/>
        </p:nvPicPr>
        <p:blipFill>
          <a:blip r:embed="rId4"/>
          <a:srcRect/>
          <a:stretch>
            <a:fillRect/>
          </a:stretch>
        </p:blipFill>
        <p:spPr bwMode="auto">
          <a:xfrm>
            <a:off x="5715000" y="2438400"/>
            <a:ext cx="2727325" cy="411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diamond(in)">
                                      <p:cBhvr>
                                        <p:cTn id="7" dur="2000"/>
                                        <p:tgtEl>
                                          <p:spTgt spid="7270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diamond(in)">
                                      <p:cBhvr>
                                        <p:cTn id="12" dur="20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idx="4294967295"/>
          </p:nvPr>
        </p:nvSpPr>
        <p:spPr>
          <a:xfrm>
            <a:off x="457200" y="0"/>
            <a:ext cx="8229600" cy="838200"/>
          </a:xfrm>
        </p:spPr>
        <p:txBody>
          <a:bodyPr lIns="91440" rIns="91440"/>
          <a:lstStyle/>
          <a:p>
            <a:pPr eaLnBrk="1" hangingPunct="1">
              <a:defRPr/>
            </a:pPr>
            <a:r>
              <a:rPr lang="en-US" smtClean="0">
                <a:effectLst>
                  <a:outerShdw blurRad="38100" dist="38100" dir="2700000" algn="tl">
                    <a:srgbClr val="000000"/>
                  </a:outerShdw>
                </a:effectLst>
              </a:rPr>
              <a:t>The Revolution of 1905</a:t>
            </a:r>
          </a:p>
        </p:txBody>
      </p:sp>
      <p:sp>
        <p:nvSpPr>
          <p:cNvPr id="8198" name="Rectangle 6"/>
          <p:cNvSpPr>
            <a:spLocks noGrp="1" noChangeArrowheads="1"/>
          </p:cNvSpPr>
          <p:nvPr>
            <p:ph type="body" sz="half" idx="4294967295"/>
          </p:nvPr>
        </p:nvSpPr>
        <p:spPr>
          <a:xfrm>
            <a:off x="4648200" y="838200"/>
            <a:ext cx="4495800" cy="6019800"/>
          </a:xfrm>
        </p:spPr>
        <p:txBody>
          <a:bodyPr/>
          <a:lstStyle/>
          <a:p>
            <a:pPr eaLnBrk="1" hangingPunct="1">
              <a:defRPr/>
            </a:pPr>
            <a:r>
              <a:rPr lang="en-US" sz="2200" b="1" smtClean="0">
                <a:effectLst>
                  <a:outerShdw blurRad="38100" dist="38100" dir="2700000" algn="tl">
                    <a:srgbClr val="000000"/>
                  </a:outerShdw>
                </a:effectLst>
              </a:rPr>
              <a:t>Rapid growth of  (discontented) working class</a:t>
            </a:r>
          </a:p>
          <a:p>
            <a:pPr eaLnBrk="1" hangingPunct="1">
              <a:defRPr/>
            </a:pPr>
            <a:r>
              <a:rPr lang="en-US" sz="2200" b="1" smtClean="0">
                <a:effectLst>
                  <a:outerShdw blurRad="38100" dist="38100" dir="2700000" algn="tl">
                    <a:srgbClr val="000000"/>
                  </a:outerShdw>
                </a:effectLst>
              </a:rPr>
              <a:t>Vast majority of workers concentrated in St. Petersburg and Moscow</a:t>
            </a:r>
          </a:p>
          <a:p>
            <a:pPr eaLnBrk="1" hangingPunct="1">
              <a:defRPr/>
            </a:pPr>
            <a:r>
              <a:rPr lang="en-US" sz="2200" b="1" smtClean="0">
                <a:effectLst>
                  <a:outerShdw blurRad="38100" dist="38100" dir="2700000" algn="tl">
                    <a:srgbClr val="000000"/>
                  </a:outerShdw>
                </a:effectLst>
              </a:rPr>
              <a:t>Little help from the countryside: impoverished peasants – Populist Movements of the 1870s and later had done little to improve their lot</a:t>
            </a:r>
          </a:p>
          <a:p>
            <a:pPr lvl="1" eaLnBrk="1" hangingPunct="1">
              <a:defRPr/>
            </a:pPr>
            <a:r>
              <a:rPr lang="en-US" sz="2000" b="1" smtClean="0">
                <a:effectLst>
                  <a:outerShdw blurRad="38100" dist="38100" dir="2700000" algn="tl">
                    <a:srgbClr val="000000"/>
                  </a:outerShdw>
                </a:effectLst>
              </a:rPr>
              <a:t>No individual land ownership</a:t>
            </a:r>
          </a:p>
          <a:p>
            <a:pPr lvl="1" eaLnBrk="1" hangingPunct="1">
              <a:defRPr/>
            </a:pPr>
            <a:r>
              <a:rPr lang="en-US" sz="2000" b="1" smtClean="0">
                <a:effectLst>
                  <a:outerShdw blurRad="38100" dist="38100" dir="2700000" algn="tl">
                    <a:srgbClr val="000000"/>
                  </a:outerShdw>
                </a:effectLst>
              </a:rPr>
              <a:t>Rural Famine</a:t>
            </a:r>
          </a:p>
        </p:txBody>
      </p:sp>
      <p:pic>
        <p:nvPicPr>
          <p:cNvPr id="8199" name="Picture 7" descr="petersburg"/>
          <p:cNvPicPr>
            <a:picLocks noChangeAspect="1" noChangeArrowheads="1"/>
          </p:cNvPicPr>
          <p:nvPr/>
        </p:nvPicPr>
        <p:blipFill>
          <a:blip r:embed="rId3"/>
          <a:srcRect/>
          <a:stretch>
            <a:fillRect/>
          </a:stretch>
        </p:blipFill>
        <p:spPr bwMode="auto">
          <a:xfrm>
            <a:off x="0" y="685800"/>
            <a:ext cx="3352800" cy="3352800"/>
          </a:xfrm>
          <a:prstGeom prst="rect">
            <a:avLst/>
          </a:prstGeom>
          <a:noFill/>
          <a:ln w="9525">
            <a:noFill/>
            <a:miter lim="800000"/>
            <a:headEnd/>
            <a:tailEnd/>
          </a:ln>
        </p:spPr>
      </p:pic>
      <p:pic>
        <p:nvPicPr>
          <p:cNvPr id="8200" name="Picture 8" descr="civil war"/>
          <p:cNvPicPr>
            <a:picLocks noChangeAspect="1" noChangeArrowheads="1"/>
          </p:cNvPicPr>
          <p:nvPr/>
        </p:nvPicPr>
        <p:blipFill>
          <a:blip r:embed="rId4"/>
          <a:srcRect/>
          <a:stretch>
            <a:fillRect/>
          </a:stretch>
        </p:blipFill>
        <p:spPr bwMode="auto">
          <a:xfrm>
            <a:off x="228600" y="3525838"/>
            <a:ext cx="4572000" cy="3332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amond(in)">
                                      <p:cBhvr>
                                        <p:cTn id="7" dur="20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dissolve">
                                      <p:cBhvr>
                                        <p:cTn id="12"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idx="4294967295"/>
          </p:nvPr>
        </p:nvSpPr>
        <p:spPr>
          <a:xfrm>
            <a:off x="152400" y="274638"/>
            <a:ext cx="5257800" cy="1401762"/>
          </a:xfrm>
        </p:spPr>
        <p:txBody>
          <a:bodyPr lIns="91440" rIns="91440"/>
          <a:lstStyle/>
          <a:p>
            <a:pPr marL="1016000" indent="-1016000" eaLnBrk="1" hangingPunct="1">
              <a:defRPr/>
            </a:pPr>
            <a:r>
              <a:rPr lang="en-US" sz="3800" smtClean="0">
                <a:effectLst>
                  <a:outerShdw blurRad="38100" dist="38100" dir="2700000" algn="tl">
                    <a:srgbClr val="000000"/>
                  </a:outerShdw>
                </a:effectLst>
              </a:rPr>
              <a:t>Conservatism Continues:</a:t>
            </a:r>
            <a:br>
              <a:rPr lang="en-US" sz="3800" smtClean="0">
                <a:effectLst>
                  <a:outerShdw blurRad="38100" dist="38100" dir="2700000" algn="tl">
                    <a:srgbClr val="000000"/>
                  </a:outerShdw>
                </a:effectLst>
              </a:rPr>
            </a:br>
            <a:r>
              <a:rPr lang="en-US" sz="3800" smtClean="0">
                <a:effectLst>
                  <a:outerShdw blurRad="38100" dist="38100" dir="2700000" algn="tl">
                    <a:srgbClr val="000000"/>
                  </a:outerShdw>
                </a:effectLst>
              </a:rPr>
              <a:t>1905-1917</a:t>
            </a:r>
          </a:p>
        </p:txBody>
      </p:sp>
      <p:sp>
        <p:nvSpPr>
          <p:cNvPr id="12294" name="Rectangle 6"/>
          <p:cNvSpPr>
            <a:spLocks noGrp="1" noChangeArrowheads="1"/>
          </p:cNvSpPr>
          <p:nvPr>
            <p:ph type="body" sz="half" idx="4294967295"/>
          </p:nvPr>
        </p:nvSpPr>
        <p:spPr>
          <a:xfrm>
            <a:off x="5867400" y="0"/>
            <a:ext cx="3276600" cy="6858000"/>
          </a:xfrm>
        </p:spPr>
        <p:txBody>
          <a:bodyPr/>
          <a:lstStyle/>
          <a:p>
            <a:pPr eaLnBrk="1" hangingPunct="1">
              <a:defRPr/>
            </a:pPr>
            <a:r>
              <a:rPr lang="en-US" sz="2200" b="1" smtClean="0">
                <a:effectLst>
                  <a:outerShdw blurRad="38100" dist="38100" dir="2700000" algn="tl">
                    <a:srgbClr val="000000"/>
                  </a:outerShdw>
                </a:effectLst>
              </a:rPr>
              <a:t>Tsar paid no attention to the Duma; it was harassed and political parties suppressed – only token land reform was passed</a:t>
            </a:r>
          </a:p>
          <a:p>
            <a:pPr eaLnBrk="1" hangingPunct="1">
              <a:defRPr/>
            </a:pPr>
            <a:r>
              <a:rPr lang="en-US" sz="2200" b="1" smtClean="0">
                <a:effectLst>
                  <a:outerShdw blurRad="38100" dist="38100" dir="2700000" algn="tl">
                    <a:srgbClr val="000000"/>
                  </a:outerShdw>
                </a:effectLst>
              </a:rPr>
              <a:t>Nicholas was personally a very weak man; he became increasingly remote as a ruler</a:t>
            </a:r>
          </a:p>
          <a:p>
            <a:pPr eaLnBrk="1" hangingPunct="1">
              <a:defRPr/>
            </a:pPr>
            <a:r>
              <a:rPr lang="en-US" sz="2200" b="1" smtClean="0">
                <a:effectLst>
                  <a:outerShdw blurRad="38100" dist="38100" dir="2700000" algn="tl">
                    <a:srgbClr val="000000"/>
                  </a:outerShdw>
                </a:effectLst>
              </a:rPr>
              <a:t>Numerous </a:t>
            </a:r>
            <a:r>
              <a:rPr lang="en-US" sz="2200" b="1" smtClean="0">
                <a:solidFill>
                  <a:srgbClr val="99FF66"/>
                </a:solidFill>
                <a:effectLst>
                  <a:outerShdw blurRad="38100" dist="38100" dir="2700000" algn="tl">
                    <a:srgbClr val="000000"/>
                  </a:outerShdw>
                </a:effectLst>
              </a:rPr>
              <a:t>soviets</a:t>
            </a:r>
            <a:r>
              <a:rPr lang="en-US" sz="2200" b="1" smtClean="0">
                <a:effectLst>
                  <a:outerShdw blurRad="38100" dist="38100" dir="2700000" algn="tl">
                    <a:srgbClr val="000000"/>
                  </a:outerShdw>
                </a:effectLst>
              </a:rPr>
              <a:t> thus began to appear</a:t>
            </a:r>
          </a:p>
        </p:txBody>
      </p:sp>
      <p:pic>
        <p:nvPicPr>
          <p:cNvPr id="12298" name="Picture 10" descr="3091734"/>
          <p:cNvPicPr>
            <a:picLocks noChangeAspect="1" noChangeArrowheads="1"/>
          </p:cNvPicPr>
          <p:nvPr/>
        </p:nvPicPr>
        <p:blipFill>
          <a:blip r:embed="rId3"/>
          <a:srcRect/>
          <a:stretch>
            <a:fillRect/>
          </a:stretch>
        </p:blipFill>
        <p:spPr bwMode="auto">
          <a:xfrm>
            <a:off x="0" y="2133600"/>
            <a:ext cx="5657850" cy="4191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fade">
                                      <p:cBhvr>
                                        <p:cTn id="7" dur="1000"/>
                                        <p:tgtEl>
                                          <p:spTgt spid="12298"/>
                                        </p:tgtEl>
                                      </p:cBhvr>
                                    </p:animEffect>
                                    <p:anim calcmode="lin" valueType="num">
                                      <p:cBhvr>
                                        <p:cTn id="8" dur="1000" fill="hold"/>
                                        <p:tgtEl>
                                          <p:spTgt spid="12298"/>
                                        </p:tgtEl>
                                        <p:attrNameLst>
                                          <p:attrName>ppt_x</p:attrName>
                                        </p:attrNameLst>
                                      </p:cBhvr>
                                      <p:tavLst>
                                        <p:tav tm="0">
                                          <p:val>
                                            <p:strVal val="#ppt_x"/>
                                          </p:val>
                                        </p:tav>
                                        <p:tav tm="100000">
                                          <p:val>
                                            <p:strVal val="#ppt_x"/>
                                          </p:val>
                                        </p:tav>
                                      </p:tavLst>
                                    </p:anim>
                                    <p:anim calcmode="lin" valueType="num">
                                      <p:cBhvr>
                                        <p:cTn id="9" dur="900" decel="100000" fill="hold"/>
                                        <p:tgtEl>
                                          <p:spTgt spid="122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idx="4294967295"/>
          </p:nvPr>
        </p:nvSpPr>
        <p:spPr/>
        <p:txBody>
          <a:bodyPr lIns="91440" rIns="91440"/>
          <a:lstStyle/>
          <a:p>
            <a:pPr eaLnBrk="1" hangingPunct="1">
              <a:defRPr/>
            </a:pPr>
            <a:r>
              <a:rPr lang="en-US" sz="4200" smtClean="0">
                <a:effectLst>
                  <a:outerShdw blurRad="38100" dist="38100" dir="2700000" algn="tl">
                    <a:srgbClr val="000000"/>
                  </a:outerShdw>
                </a:effectLst>
              </a:rPr>
              <a:t>Alexandra: The Power Behind the Throne</a:t>
            </a:r>
          </a:p>
        </p:txBody>
      </p:sp>
      <p:sp>
        <p:nvSpPr>
          <p:cNvPr id="14342" name="Rectangle 6"/>
          <p:cNvSpPr>
            <a:spLocks noGrp="1" noChangeArrowheads="1"/>
          </p:cNvSpPr>
          <p:nvPr>
            <p:ph type="body" sz="half" idx="4294967295"/>
          </p:nvPr>
        </p:nvSpPr>
        <p:spPr>
          <a:xfrm>
            <a:off x="5410200" y="1524000"/>
            <a:ext cx="4038600" cy="5334000"/>
          </a:xfrm>
        </p:spPr>
        <p:txBody>
          <a:bodyPr/>
          <a:lstStyle/>
          <a:p>
            <a:pPr eaLnBrk="1" hangingPunct="1">
              <a:lnSpc>
                <a:spcPct val="80000"/>
              </a:lnSpc>
              <a:defRPr/>
            </a:pPr>
            <a:r>
              <a:rPr lang="en-US" sz="2200" b="1" smtClean="0">
                <a:effectLst>
                  <a:outerShdw blurRad="38100" dist="38100" dir="2700000" algn="tl">
                    <a:srgbClr val="000000"/>
                  </a:outerShdw>
                </a:effectLst>
              </a:rPr>
              <a:t>Even more blindly committed to autocracy than her husband</a:t>
            </a:r>
          </a:p>
          <a:p>
            <a:pPr eaLnBrk="1" hangingPunct="1">
              <a:lnSpc>
                <a:spcPct val="80000"/>
              </a:lnSpc>
              <a:defRPr/>
            </a:pPr>
            <a:r>
              <a:rPr lang="en-US" sz="2200" b="1" smtClean="0">
                <a:effectLst>
                  <a:outerShdw blurRad="38100" dist="38100" dir="2700000" algn="tl">
                    <a:srgbClr val="000000"/>
                  </a:outerShdw>
                </a:effectLst>
              </a:rPr>
              <a:t>She was under the influence of Rasputin </a:t>
            </a:r>
          </a:p>
          <a:p>
            <a:pPr eaLnBrk="1" hangingPunct="1">
              <a:lnSpc>
                <a:spcPct val="80000"/>
              </a:lnSpc>
              <a:defRPr/>
            </a:pPr>
            <a:r>
              <a:rPr lang="en-US" sz="2200" b="1" smtClean="0">
                <a:effectLst>
                  <a:outerShdw blurRad="38100" dist="38100" dir="2700000" algn="tl">
                    <a:srgbClr val="000000"/>
                  </a:outerShdw>
                </a:effectLst>
              </a:rPr>
              <a:t>Origins of Rasputin’s power - ?</a:t>
            </a:r>
          </a:p>
          <a:p>
            <a:pPr eaLnBrk="1" hangingPunct="1">
              <a:lnSpc>
                <a:spcPct val="80000"/>
              </a:lnSpc>
              <a:defRPr/>
            </a:pPr>
            <a:endParaRPr lang="en-US" sz="2200" b="1" smtClean="0">
              <a:effectLst>
                <a:outerShdw blurRad="38100" dist="38100" dir="2700000" algn="tl">
                  <a:srgbClr val="000000"/>
                </a:outerShdw>
              </a:effectLst>
            </a:endParaRPr>
          </a:p>
          <a:p>
            <a:pPr eaLnBrk="1" hangingPunct="1">
              <a:lnSpc>
                <a:spcPct val="80000"/>
              </a:lnSpc>
              <a:defRPr/>
            </a:pPr>
            <a:endParaRPr lang="en-US" sz="2200" b="1" smtClean="0">
              <a:effectLst>
                <a:outerShdw blurRad="38100" dist="38100" dir="2700000" algn="tl">
                  <a:srgbClr val="000000"/>
                </a:outerShdw>
              </a:effectLst>
            </a:endParaRPr>
          </a:p>
          <a:p>
            <a:pPr eaLnBrk="1" hangingPunct="1">
              <a:lnSpc>
                <a:spcPct val="80000"/>
              </a:lnSpc>
              <a:buFont typeface="Wingdings 2" pitchFamily="18" charset="2"/>
              <a:buNone/>
              <a:defRPr/>
            </a:pPr>
            <a:endParaRPr lang="en-US" sz="2200" b="1" smtClean="0">
              <a:effectLst>
                <a:outerShdw blurRad="38100" dist="38100" dir="2700000" algn="tl">
                  <a:srgbClr val="000000"/>
                </a:outerShdw>
              </a:effectLst>
            </a:endParaRPr>
          </a:p>
          <a:p>
            <a:pPr eaLnBrk="1" hangingPunct="1">
              <a:lnSpc>
                <a:spcPct val="80000"/>
              </a:lnSpc>
              <a:buFont typeface="Wingdings 2" pitchFamily="18" charset="2"/>
              <a:buNone/>
              <a:defRPr/>
            </a:pPr>
            <a:endParaRPr lang="en-US" sz="2200" b="1" smtClean="0">
              <a:effectLst>
                <a:outerShdw blurRad="38100" dist="38100" dir="2700000" algn="tl">
                  <a:srgbClr val="000000"/>
                </a:outerShdw>
              </a:effectLst>
            </a:endParaRPr>
          </a:p>
          <a:p>
            <a:pPr eaLnBrk="1" hangingPunct="1">
              <a:lnSpc>
                <a:spcPct val="80000"/>
              </a:lnSpc>
              <a:defRPr/>
            </a:pPr>
            <a:r>
              <a:rPr lang="en-US" sz="2200" b="1" smtClean="0">
                <a:effectLst>
                  <a:outerShdw blurRad="38100" dist="38100" dir="2700000" algn="tl">
                    <a:srgbClr val="000000"/>
                  </a:outerShdw>
                </a:effectLst>
              </a:rPr>
              <a:t>Scandals surrounding Rasputin served to discredit the monarchy</a:t>
            </a:r>
          </a:p>
        </p:txBody>
      </p:sp>
      <p:pic>
        <p:nvPicPr>
          <p:cNvPr id="14343" name="Picture 7" descr="rasputin"/>
          <p:cNvPicPr>
            <a:picLocks noChangeAspect="1" noChangeArrowheads="1"/>
          </p:cNvPicPr>
          <p:nvPr/>
        </p:nvPicPr>
        <p:blipFill>
          <a:blip r:embed="rId3"/>
          <a:srcRect/>
          <a:stretch>
            <a:fillRect/>
          </a:stretch>
        </p:blipFill>
        <p:spPr bwMode="auto">
          <a:xfrm>
            <a:off x="2438400" y="2481263"/>
            <a:ext cx="2857500" cy="4376737"/>
          </a:xfrm>
          <a:prstGeom prst="rect">
            <a:avLst/>
          </a:prstGeom>
          <a:noFill/>
          <a:ln w="9525">
            <a:noFill/>
            <a:miter lim="800000"/>
            <a:headEnd/>
            <a:tailEnd/>
          </a:ln>
        </p:spPr>
      </p:pic>
      <p:pic>
        <p:nvPicPr>
          <p:cNvPr id="14344" name="Picture 8" descr="Alexandra"/>
          <p:cNvPicPr>
            <a:picLocks noChangeAspect="1" noChangeArrowheads="1"/>
          </p:cNvPicPr>
          <p:nvPr/>
        </p:nvPicPr>
        <p:blipFill>
          <a:blip r:embed="rId4"/>
          <a:srcRect/>
          <a:stretch>
            <a:fillRect/>
          </a:stretch>
        </p:blipFill>
        <p:spPr bwMode="auto">
          <a:xfrm>
            <a:off x="0" y="838200"/>
            <a:ext cx="2841625" cy="426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dissolve">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 calcmode="lin" valueType="num">
                                      <p:cBhvr>
                                        <p:cTn id="12" dur="1000" fill="hold"/>
                                        <p:tgtEl>
                                          <p:spTgt spid="143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4343"/>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4343"/>
                                        </p:tgtEl>
                                        <p:attrNameLst>
                                          <p:attrName>ppt_y</p:attrName>
                                        </p:attrNameLst>
                                      </p:cBhvr>
                                      <p:tavLst>
                                        <p:tav tm="0">
                                          <p:val>
                                            <p:strVal val="#ppt_y"/>
                                          </p:val>
                                        </p:tav>
                                        <p:tav tm="100000">
                                          <p:val>
                                            <p:strVal val="#ppt_y"/>
                                          </p:val>
                                        </p:tav>
                                      </p:tavLst>
                                    </p:anim>
                                    <p:animEffect transition="in" filter="fade">
                                      <p:cBhvr>
                                        <p:cTn id="15" dur="1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idx="4294967295"/>
          </p:nvPr>
        </p:nvSpPr>
        <p:spPr/>
        <p:txBody>
          <a:bodyPr lIns="91440" rIns="91440"/>
          <a:lstStyle/>
          <a:p>
            <a:pPr eaLnBrk="1" hangingPunct="1">
              <a:defRPr/>
            </a:pPr>
            <a:r>
              <a:rPr lang="en-US" sz="4200" smtClean="0">
                <a:effectLst>
                  <a:outerShdw blurRad="38100" dist="38100" dir="2700000" algn="tl">
                    <a:srgbClr val="000000"/>
                  </a:outerShdw>
                </a:effectLst>
              </a:rPr>
              <a:t>Alexis: Alexandra’s Son with Hemophilia</a:t>
            </a:r>
          </a:p>
        </p:txBody>
      </p:sp>
      <p:pic>
        <p:nvPicPr>
          <p:cNvPr id="55298" name="Picture 5" descr="alexis"/>
          <p:cNvPicPr>
            <a:picLocks noChangeAspect="1" noChangeArrowheads="1"/>
          </p:cNvPicPr>
          <p:nvPr/>
        </p:nvPicPr>
        <p:blipFill>
          <a:blip r:embed="rId3"/>
          <a:srcRect/>
          <a:stretch>
            <a:fillRect/>
          </a:stretch>
        </p:blipFill>
        <p:spPr bwMode="auto">
          <a:xfrm>
            <a:off x="2743200" y="1828800"/>
            <a:ext cx="3554413"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457200" y="0"/>
            <a:ext cx="8229600" cy="685800"/>
          </a:xfrm>
        </p:spPr>
        <p:txBody>
          <a:bodyPr lIns="91440" rIns="91440"/>
          <a:lstStyle/>
          <a:p>
            <a:pPr eaLnBrk="1" hangingPunct="1">
              <a:defRPr/>
            </a:pPr>
            <a:r>
              <a:rPr lang="en-US" sz="4200" smtClean="0">
                <a:effectLst>
                  <a:outerShdw blurRad="38100" dist="38100" dir="2700000" algn="tl">
                    <a:srgbClr val="000000"/>
                  </a:outerShdw>
                </a:effectLst>
              </a:rPr>
              <a:t>World War I: “The Last Straw”</a:t>
            </a:r>
          </a:p>
        </p:txBody>
      </p:sp>
      <p:sp>
        <p:nvSpPr>
          <p:cNvPr id="16390" name="Rectangle 6"/>
          <p:cNvSpPr>
            <a:spLocks noGrp="1" noChangeArrowheads="1"/>
          </p:cNvSpPr>
          <p:nvPr>
            <p:ph type="body" sz="half" idx="4294967295"/>
          </p:nvPr>
        </p:nvSpPr>
        <p:spPr>
          <a:xfrm>
            <a:off x="5486400" y="762000"/>
            <a:ext cx="3657600" cy="6096000"/>
          </a:xfrm>
        </p:spPr>
        <p:txBody>
          <a:bodyPr/>
          <a:lstStyle/>
          <a:p>
            <a:pPr eaLnBrk="1" hangingPunct="1">
              <a:lnSpc>
                <a:spcPct val="90000"/>
              </a:lnSpc>
              <a:defRPr/>
            </a:pPr>
            <a:r>
              <a:rPr lang="en-US" sz="2600" b="1" smtClean="0">
                <a:effectLst>
                  <a:outerShdw blurRad="38100" dist="38100" dir="2700000" algn="tl">
                    <a:srgbClr val="000000"/>
                  </a:outerShdw>
                </a:effectLst>
              </a:rPr>
              <a:t>War revealed the ineptitude and arrogance of the country’s aristocratic elite</a:t>
            </a:r>
          </a:p>
          <a:p>
            <a:pPr eaLnBrk="1" hangingPunct="1">
              <a:lnSpc>
                <a:spcPct val="90000"/>
              </a:lnSpc>
              <a:defRPr/>
            </a:pPr>
            <a:r>
              <a:rPr lang="en-US" sz="2600" b="1" smtClean="0">
                <a:effectLst>
                  <a:outerShdw blurRad="38100" dist="38100" dir="2700000" algn="tl">
                    <a:srgbClr val="000000"/>
                  </a:outerShdw>
                </a:effectLst>
              </a:rPr>
              <a:t>Corrupt military leadership had contempt for ordinary Russian people</a:t>
            </a:r>
          </a:p>
          <a:p>
            <a:pPr eaLnBrk="1" hangingPunct="1">
              <a:lnSpc>
                <a:spcPct val="90000"/>
              </a:lnSpc>
              <a:defRPr/>
            </a:pPr>
            <a:r>
              <a:rPr lang="en-US" sz="2600" b="1" smtClean="0">
                <a:effectLst>
                  <a:outerShdw blurRad="38100" dist="38100" dir="2700000" algn="tl">
                    <a:srgbClr val="000000"/>
                  </a:outerShdw>
                </a:effectLst>
              </a:rPr>
              <a:t>Average peasants had very little invested in the War</a:t>
            </a:r>
          </a:p>
        </p:txBody>
      </p:sp>
      <p:pic>
        <p:nvPicPr>
          <p:cNvPr id="57347" name="Picture 8" descr="russian army"/>
          <p:cNvPicPr>
            <a:picLocks noChangeAspect="1" noChangeArrowheads="1"/>
          </p:cNvPicPr>
          <p:nvPr/>
        </p:nvPicPr>
        <p:blipFill>
          <a:blip r:embed="rId3"/>
          <a:srcRect/>
          <a:stretch>
            <a:fillRect/>
          </a:stretch>
        </p:blipFill>
        <p:spPr bwMode="auto">
          <a:xfrm>
            <a:off x="0" y="1905000"/>
            <a:ext cx="5486400" cy="3649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idx="4294967295"/>
          </p:nvPr>
        </p:nvSpPr>
        <p:spPr>
          <a:xfrm>
            <a:off x="457200" y="0"/>
            <a:ext cx="8229600" cy="762000"/>
          </a:xfrm>
        </p:spPr>
        <p:txBody>
          <a:bodyPr lIns="91440" rIns="91440"/>
          <a:lstStyle/>
          <a:p>
            <a:pPr eaLnBrk="1" hangingPunct="1">
              <a:defRPr/>
            </a:pPr>
            <a:r>
              <a:rPr lang="en-US" smtClean="0">
                <a:effectLst>
                  <a:outerShdw blurRad="38100" dist="38100" dir="2700000" algn="tl">
                    <a:srgbClr val="000000"/>
                  </a:outerShdw>
                </a:effectLst>
              </a:rPr>
              <a:t>World War I (cont)</a:t>
            </a:r>
          </a:p>
        </p:txBody>
      </p:sp>
      <p:sp>
        <p:nvSpPr>
          <p:cNvPr id="18438" name="Rectangle 6"/>
          <p:cNvSpPr>
            <a:spLocks noGrp="1" noChangeArrowheads="1"/>
          </p:cNvSpPr>
          <p:nvPr>
            <p:ph type="body" sz="half" idx="4294967295"/>
          </p:nvPr>
        </p:nvSpPr>
        <p:spPr>
          <a:xfrm>
            <a:off x="4648200" y="381000"/>
            <a:ext cx="4495800" cy="6477000"/>
          </a:xfrm>
        </p:spPr>
        <p:txBody>
          <a:bodyPr/>
          <a:lstStyle/>
          <a:p>
            <a:pPr eaLnBrk="1" hangingPunct="1">
              <a:lnSpc>
                <a:spcPct val="90000"/>
              </a:lnSpc>
              <a:buFont typeface="Wingdings 2" pitchFamily="18" charset="2"/>
              <a:buNone/>
              <a:defRPr/>
            </a:pPr>
            <a:endParaRPr lang="en-US" sz="2600" smtClean="0">
              <a:effectLst>
                <a:outerShdw blurRad="38100" dist="38100" dir="2700000" algn="tl">
                  <a:srgbClr val="000000"/>
                </a:outerShdw>
              </a:effectLst>
            </a:endParaRPr>
          </a:p>
          <a:p>
            <a:pPr eaLnBrk="1" hangingPunct="1">
              <a:lnSpc>
                <a:spcPct val="90000"/>
              </a:lnSpc>
              <a:defRPr/>
            </a:pPr>
            <a:r>
              <a:rPr lang="en-CA" sz="2600" smtClean="0">
                <a:effectLst>
                  <a:outerShdw blurRad="38100" dist="38100" dir="2700000" algn="tl">
                    <a:srgbClr val="000000"/>
                  </a:outerShdw>
                </a:effectLst>
              </a:rPr>
              <a:t>ill-trained, ineffective officers, poorly equipped (Russ. was not ready for ind. war) – the result was mass desertions and 2 million casualties by 1915</a:t>
            </a:r>
          </a:p>
          <a:p>
            <a:pPr eaLnBrk="1" hangingPunct="1">
              <a:lnSpc>
                <a:spcPct val="90000"/>
              </a:lnSpc>
              <a:defRPr/>
            </a:pPr>
            <a:r>
              <a:rPr lang="en-CA" sz="2600" smtClean="0">
                <a:effectLst>
                  <a:outerShdw blurRad="38100" dist="38100" dir="2700000" algn="tl">
                    <a:srgbClr val="000000"/>
                  </a:outerShdw>
                </a:effectLst>
              </a:rPr>
              <a:t>R</a:t>
            </a:r>
            <a:r>
              <a:rPr lang="en-US" sz="2600" smtClean="0">
                <a:effectLst>
                  <a:outerShdw blurRad="38100" dist="38100" dir="2700000" algn="tl">
                    <a:srgbClr val="000000"/>
                  </a:outerShdw>
                </a:effectLst>
              </a:rPr>
              <a:t>esult: Chaos and Disintegration of the Russian Army</a:t>
            </a:r>
          </a:p>
          <a:p>
            <a:pPr eaLnBrk="1" hangingPunct="1">
              <a:lnSpc>
                <a:spcPct val="90000"/>
              </a:lnSpc>
              <a:defRPr/>
            </a:pPr>
            <a:r>
              <a:rPr lang="en-US" sz="2600" smtClean="0">
                <a:effectLst>
                  <a:outerShdw blurRad="38100" dist="38100" dir="2700000" algn="tl">
                    <a:srgbClr val="000000"/>
                  </a:outerShdw>
                </a:effectLst>
              </a:rPr>
              <a:t>Battle of Tannenberg (August, 1914) – massive defeat at hands of Hindenburg and Ger.</a:t>
            </a:r>
          </a:p>
        </p:txBody>
      </p:sp>
      <p:pic>
        <p:nvPicPr>
          <p:cNvPr id="18439" name="Picture 7" descr="surrender"/>
          <p:cNvPicPr>
            <a:picLocks noChangeAspect="1" noChangeArrowheads="1"/>
          </p:cNvPicPr>
          <p:nvPr/>
        </p:nvPicPr>
        <p:blipFill>
          <a:blip r:embed="rId3"/>
          <a:srcRect/>
          <a:stretch>
            <a:fillRect/>
          </a:stretch>
        </p:blipFill>
        <p:spPr bwMode="auto">
          <a:xfrm rot="10800000" flipH="1" flipV="1">
            <a:off x="0" y="762000"/>
            <a:ext cx="4038600" cy="2919413"/>
          </a:xfrm>
          <a:prstGeom prst="rect">
            <a:avLst/>
          </a:prstGeom>
          <a:noFill/>
          <a:ln w="9525">
            <a:noFill/>
            <a:miter lim="800000"/>
            <a:headEnd/>
            <a:tailEnd/>
          </a:ln>
        </p:spPr>
      </p:pic>
      <p:pic>
        <p:nvPicPr>
          <p:cNvPr id="18441" name="Picture 9" descr="3067692"/>
          <p:cNvPicPr>
            <a:picLocks noChangeAspect="1" noChangeArrowheads="1"/>
          </p:cNvPicPr>
          <p:nvPr/>
        </p:nvPicPr>
        <p:blipFill>
          <a:blip r:embed="rId4"/>
          <a:srcRect/>
          <a:stretch>
            <a:fillRect/>
          </a:stretch>
        </p:blipFill>
        <p:spPr bwMode="auto">
          <a:xfrm>
            <a:off x="304800" y="3840163"/>
            <a:ext cx="4267200" cy="30178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2000"/>
                                        <p:tgtEl>
                                          <p:spTgt spid="184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41"/>
                                        </p:tgtEl>
                                        <p:attrNameLst>
                                          <p:attrName>style.visibility</p:attrName>
                                        </p:attrNameLst>
                                      </p:cBhvr>
                                      <p:to>
                                        <p:strVal val="visible"/>
                                      </p:to>
                                    </p:set>
                                    <p:animEffect transition="in" filter="dissolve">
                                      <p:cBhvr>
                                        <p:cTn id="12"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ch25_11"/>
          <p:cNvPicPr>
            <a:picLocks noChangeAspect="1" noChangeArrowheads="1"/>
          </p:cNvPicPr>
          <p:nvPr/>
        </p:nvPicPr>
        <p:blipFill>
          <a:blip r:embed="rId2"/>
          <a:srcRect/>
          <a:stretch>
            <a:fillRect/>
          </a:stretch>
        </p:blipFill>
        <p:spPr bwMode="auto">
          <a:xfrm>
            <a:off x="457200" y="206375"/>
            <a:ext cx="8153400" cy="5842000"/>
          </a:xfrm>
          <a:prstGeom prst="rect">
            <a:avLst/>
          </a:prstGeom>
          <a:noFill/>
        </p:spPr>
      </p:pic>
      <p:sp>
        <p:nvSpPr>
          <p:cNvPr id="109571" name="Rectangle 3"/>
          <p:cNvSpPr>
            <a:spLocks noChangeArrowheads="1"/>
          </p:cNvSpPr>
          <p:nvPr/>
        </p:nvSpPr>
        <p:spPr bwMode="auto">
          <a:xfrm>
            <a:off x="304800" y="6110288"/>
            <a:ext cx="8763000" cy="595312"/>
          </a:xfrm>
          <a:prstGeom prst="rect">
            <a:avLst/>
          </a:prstGeom>
          <a:noFill/>
          <a:ln w="9525">
            <a:noFill/>
            <a:miter lim="800000"/>
            <a:headEnd/>
            <a:tailEnd/>
          </a:ln>
          <a:effectLst/>
        </p:spPr>
        <p:txBody>
          <a:bodyPr>
            <a:spAutoFit/>
          </a:bodyPr>
          <a:lstStyle/>
          <a:p>
            <a:r>
              <a:rPr lang="en-US" sz="1700">
                <a:latin typeface="Arial" charset="0"/>
              </a:rPr>
              <a:t>Petrograd munitions workers demonstrating in 1917.</a:t>
            </a:r>
          </a:p>
          <a:p>
            <a:endParaRPr lang="en-US" sz="800">
              <a:latin typeface="Arial" charset="0"/>
            </a:endParaRPr>
          </a:p>
          <a:p>
            <a:r>
              <a:rPr lang="en-US" sz="800">
                <a:latin typeface="Arial" charset="0"/>
              </a:rPr>
              <a:t>Ria-Novosti/Sovfoto/Eastfoto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idx="4294967295"/>
          </p:nvPr>
        </p:nvSpPr>
        <p:spPr/>
        <p:txBody>
          <a:bodyPr lIns="91440" rIns="91440"/>
          <a:lstStyle/>
          <a:p>
            <a:pPr eaLnBrk="1" hangingPunct="1">
              <a:defRPr/>
            </a:pPr>
            <a:r>
              <a:rPr lang="en-US" sz="4200" smtClean="0">
                <a:effectLst>
                  <a:outerShdw blurRad="38100" dist="38100" dir="2700000" algn="tl">
                    <a:srgbClr val="000000"/>
                  </a:outerShdw>
                </a:effectLst>
              </a:rPr>
              <a:t>The Collapse of the Imperial Government</a:t>
            </a:r>
          </a:p>
        </p:txBody>
      </p:sp>
      <p:sp>
        <p:nvSpPr>
          <p:cNvPr id="20486" name="Rectangle 6"/>
          <p:cNvSpPr>
            <a:spLocks noGrp="1" noChangeArrowheads="1"/>
          </p:cNvSpPr>
          <p:nvPr>
            <p:ph type="body" sz="half" idx="4294967295"/>
          </p:nvPr>
        </p:nvSpPr>
        <p:spPr>
          <a:xfrm>
            <a:off x="4648200" y="1600200"/>
            <a:ext cx="4495800" cy="5257800"/>
          </a:xfrm>
        </p:spPr>
        <p:txBody>
          <a:bodyPr/>
          <a:lstStyle/>
          <a:p>
            <a:pPr eaLnBrk="1" hangingPunct="1">
              <a:defRPr/>
            </a:pPr>
            <a:r>
              <a:rPr lang="en-US" sz="2600" smtClean="0">
                <a:effectLst>
                  <a:outerShdw blurRad="38100" dist="38100" dir="2700000" algn="tl">
                    <a:srgbClr val="000000"/>
                  </a:outerShdw>
                </a:effectLst>
              </a:rPr>
              <a:t>Nicholas left for the Front—September, 1915</a:t>
            </a:r>
          </a:p>
          <a:p>
            <a:pPr eaLnBrk="1" hangingPunct="1">
              <a:defRPr/>
            </a:pPr>
            <a:r>
              <a:rPr lang="en-US" sz="2600" smtClean="0">
                <a:effectLst>
                  <a:outerShdw blurRad="38100" dist="38100" dir="2700000" algn="tl">
                    <a:srgbClr val="000000"/>
                  </a:outerShdw>
                </a:effectLst>
              </a:rPr>
              <a:t>Alexandra and Rasputin throw the government into chaos</a:t>
            </a:r>
          </a:p>
          <a:p>
            <a:pPr eaLnBrk="1" hangingPunct="1">
              <a:defRPr/>
            </a:pPr>
            <a:r>
              <a:rPr lang="en-US" sz="2600" smtClean="0">
                <a:effectLst>
                  <a:outerShdw blurRad="38100" dist="38100" dir="2700000" algn="tl">
                    <a:srgbClr val="000000"/>
                  </a:outerShdw>
                </a:effectLst>
              </a:rPr>
              <a:t>Alexandra and other high government officials accused of treason</a:t>
            </a:r>
          </a:p>
        </p:txBody>
      </p:sp>
      <p:pic>
        <p:nvPicPr>
          <p:cNvPr id="61443" name="Picture 7" descr="cartoon"/>
          <p:cNvPicPr>
            <a:picLocks noChangeAspect="1" noChangeArrowheads="1"/>
          </p:cNvPicPr>
          <p:nvPr/>
        </p:nvPicPr>
        <p:blipFill>
          <a:blip r:embed="rId3"/>
          <a:srcRect/>
          <a:stretch>
            <a:fillRect/>
          </a:stretch>
        </p:blipFill>
        <p:spPr bwMode="auto">
          <a:xfrm>
            <a:off x="304800" y="1600200"/>
            <a:ext cx="3660775"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idx="4294967295"/>
          </p:nvPr>
        </p:nvSpPr>
        <p:spPr/>
        <p:txBody>
          <a:bodyPr lIns="91440" rIns="91440"/>
          <a:lstStyle/>
          <a:p>
            <a:pPr eaLnBrk="1" hangingPunct="1">
              <a:defRPr/>
            </a:pPr>
            <a:r>
              <a:rPr lang="en-US" sz="4200" smtClean="0">
                <a:effectLst>
                  <a:outerShdw blurRad="38100" dist="38100" dir="2700000" algn="tl">
                    <a:srgbClr val="000000"/>
                  </a:outerShdw>
                </a:effectLst>
              </a:rPr>
              <a:t>The Collapse of the Imperial Government (cont)</a:t>
            </a:r>
          </a:p>
        </p:txBody>
      </p:sp>
      <p:sp>
        <p:nvSpPr>
          <p:cNvPr id="24582" name="Rectangle 6"/>
          <p:cNvSpPr>
            <a:spLocks noGrp="1" noChangeArrowheads="1"/>
          </p:cNvSpPr>
          <p:nvPr>
            <p:ph type="body" sz="half" idx="4294967295"/>
          </p:nvPr>
        </p:nvSpPr>
        <p:spPr>
          <a:xfrm>
            <a:off x="4648200" y="1600200"/>
            <a:ext cx="4495800" cy="5257800"/>
          </a:xfrm>
        </p:spPr>
        <p:txBody>
          <a:bodyPr/>
          <a:lstStyle/>
          <a:p>
            <a:pPr eaLnBrk="1" hangingPunct="1">
              <a:lnSpc>
                <a:spcPct val="80000"/>
              </a:lnSpc>
              <a:defRPr/>
            </a:pPr>
            <a:r>
              <a:rPr lang="en-US" sz="2200" b="1" smtClean="0">
                <a:effectLst>
                  <a:outerShdw blurRad="38100" dist="38100" dir="2700000" algn="tl">
                    <a:srgbClr val="000000"/>
                  </a:outerShdw>
                </a:effectLst>
              </a:rPr>
              <a:t>Rasputin assassinated in December of 1916</a:t>
            </a:r>
          </a:p>
          <a:p>
            <a:pPr eaLnBrk="1" hangingPunct="1">
              <a:lnSpc>
                <a:spcPct val="80000"/>
              </a:lnSpc>
              <a:defRPr/>
            </a:pPr>
            <a:r>
              <a:rPr lang="en-US" sz="2200" b="1" smtClean="0">
                <a:effectLst>
                  <a:outerShdw blurRad="38100" dist="38100" dir="2700000" algn="tl">
                    <a:srgbClr val="000000"/>
                  </a:outerShdw>
                </a:effectLst>
              </a:rPr>
              <a:t>Complete mismanagement of the wartime economy</a:t>
            </a:r>
          </a:p>
          <a:p>
            <a:pPr eaLnBrk="1" hangingPunct="1">
              <a:lnSpc>
                <a:spcPct val="80000"/>
              </a:lnSpc>
              <a:defRPr/>
            </a:pPr>
            <a:r>
              <a:rPr lang="en-CA" sz="2200" b="1" smtClean="0">
                <a:effectLst>
                  <a:outerShdw blurRad="38100" dist="38100" dir="2700000" algn="tl">
                    <a:srgbClr val="000000"/>
                  </a:outerShdw>
                </a:effectLst>
              </a:rPr>
              <a:t>ind. production plummeted, inflation and starvation were rampant, and the cities were overflowing w/ refugees</a:t>
            </a:r>
          </a:p>
          <a:p>
            <a:pPr eaLnBrk="1" hangingPunct="1">
              <a:lnSpc>
                <a:spcPct val="80000"/>
              </a:lnSpc>
              <a:defRPr/>
            </a:pPr>
            <a:r>
              <a:rPr lang="en-CA" sz="2200" b="1" smtClean="0">
                <a:effectLst>
                  <a:outerShdw blurRad="38100" dist="38100" dir="2700000" algn="tl">
                    <a:srgbClr val="000000"/>
                  </a:outerShdw>
                </a:effectLst>
              </a:rPr>
              <a:t>they became a hotbed for pol. activism, and this was ignited by serious food shortages in March 1917, esp. in St. Petersburg</a:t>
            </a:r>
            <a:endParaRPr lang="en-US" sz="2200" b="1" smtClean="0">
              <a:effectLst>
                <a:outerShdw blurRad="38100" dist="38100" dir="2700000" algn="tl">
                  <a:srgbClr val="000000"/>
                </a:outerShdw>
              </a:effectLst>
            </a:endParaRPr>
          </a:p>
        </p:txBody>
      </p:sp>
      <p:pic>
        <p:nvPicPr>
          <p:cNvPr id="63491" name="Picture 7" descr="rasputindeath"/>
          <p:cNvPicPr>
            <a:picLocks noChangeAspect="1" noChangeArrowheads="1"/>
          </p:cNvPicPr>
          <p:nvPr/>
        </p:nvPicPr>
        <p:blipFill>
          <a:blip r:embed="rId3"/>
          <a:srcRect/>
          <a:stretch>
            <a:fillRect/>
          </a:stretch>
        </p:blipFill>
        <p:spPr bwMode="auto">
          <a:xfrm>
            <a:off x="381000" y="1828800"/>
            <a:ext cx="4025900"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152400" y="0"/>
            <a:ext cx="4495800" cy="641350"/>
          </a:xfrm>
          <a:prstGeom prst="rect">
            <a:avLst/>
          </a:prstGeom>
          <a:noFill/>
          <a:ln w="9525">
            <a:noFill/>
            <a:miter lim="800000"/>
            <a:headEnd/>
            <a:tailEnd/>
          </a:ln>
        </p:spPr>
        <p:txBody>
          <a:bodyPr>
            <a:spAutoFit/>
          </a:bodyPr>
          <a:lstStyle/>
          <a:p>
            <a:pPr algn="ctr">
              <a:spcBef>
                <a:spcPct val="50000"/>
              </a:spcBef>
            </a:pPr>
            <a:r>
              <a:rPr lang="en-US" sz="3600" b="1">
                <a:latin typeface="Georgia" pitchFamily="18" charset="0"/>
              </a:rPr>
              <a:t>Social Darwinism</a:t>
            </a:r>
          </a:p>
        </p:txBody>
      </p:sp>
      <p:pic>
        <p:nvPicPr>
          <p:cNvPr id="19458" name="Picture 3" descr="chart-comparison of Hellenic-African-Chimp skulls - 1868"/>
          <p:cNvPicPr>
            <a:picLocks noChangeAspect="1" noChangeArrowheads="1"/>
          </p:cNvPicPr>
          <p:nvPr/>
        </p:nvPicPr>
        <p:blipFill>
          <a:blip r:embed="rId2"/>
          <a:srcRect/>
          <a:stretch>
            <a:fillRect/>
          </a:stretch>
        </p:blipFill>
        <p:spPr bwMode="auto">
          <a:xfrm>
            <a:off x="4419600" y="0"/>
            <a:ext cx="4117975" cy="685800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idx="4294967295"/>
          </p:nvPr>
        </p:nvSpPr>
        <p:spPr/>
        <p:txBody>
          <a:bodyPr lIns="91440" rIns="91440"/>
          <a:lstStyle/>
          <a:p>
            <a:pPr eaLnBrk="1" hangingPunct="1">
              <a:defRPr/>
            </a:pPr>
            <a:r>
              <a:rPr lang="en-US" smtClean="0">
                <a:effectLst>
                  <a:outerShdw blurRad="38100" dist="38100" dir="2700000" algn="tl">
                    <a:srgbClr val="000000"/>
                  </a:outerShdw>
                </a:effectLst>
              </a:rPr>
              <a:t>The </a:t>
            </a:r>
            <a:r>
              <a:rPr lang="en-US" smtClean="0">
                <a:solidFill>
                  <a:srgbClr val="99FF66"/>
                </a:solidFill>
                <a:effectLst>
                  <a:outerShdw blurRad="38100" dist="38100" dir="2700000" algn="tl">
                    <a:srgbClr val="000000"/>
                  </a:outerShdw>
                </a:effectLst>
              </a:rPr>
              <a:t>Two</a:t>
            </a:r>
            <a:r>
              <a:rPr lang="en-US" smtClean="0">
                <a:effectLst>
                  <a:outerShdw blurRad="38100" dist="38100" dir="2700000" algn="tl">
                    <a:srgbClr val="000000"/>
                  </a:outerShdw>
                </a:effectLst>
              </a:rPr>
              <a:t> Revolutions of 1917</a:t>
            </a:r>
          </a:p>
        </p:txBody>
      </p:sp>
      <p:sp>
        <p:nvSpPr>
          <p:cNvPr id="26630" name="Rectangle 6"/>
          <p:cNvSpPr>
            <a:spLocks noGrp="1" noChangeArrowheads="1"/>
          </p:cNvSpPr>
          <p:nvPr>
            <p:ph type="body" sz="half" idx="4294967295"/>
          </p:nvPr>
        </p:nvSpPr>
        <p:spPr>
          <a:xfrm>
            <a:off x="5715000" y="1600200"/>
            <a:ext cx="2971800" cy="5257800"/>
          </a:xfrm>
        </p:spPr>
        <p:txBody>
          <a:bodyPr/>
          <a:lstStyle/>
          <a:p>
            <a:pPr eaLnBrk="1" hangingPunct="1">
              <a:defRPr/>
            </a:pPr>
            <a:r>
              <a:rPr lang="en-US" sz="2600" smtClean="0">
                <a:effectLst>
                  <a:outerShdw blurRad="38100" dist="38100" dir="2700000" algn="tl">
                    <a:srgbClr val="000000"/>
                  </a:outerShdw>
                </a:effectLst>
              </a:rPr>
              <a:t>The March Revolution (March 12)</a:t>
            </a:r>
          </a:p>
          <a:p>
            <a:pPr eaLnBrk="1" hangingPunct="1">
              <a:defRPr/>
            </a:pPr>
            <a:r>
              <a:rPr lang="en-US" sz="2600" smtClean="0">
                <a:effectLst>
                  <a:outerShdw blurRad="38100" dist="38100" dir="2700000" algn="tl">
                    <a:srgbClr val="000000"/>
                  </a:outerShdw>
                </a:effectLst>
              </a:rPr>
              <a:t>The November Revolution (November 6)</a:t>
            </a:r>
          </a:p>
        </p:txBody>
      </p:sp>
      <p:pic>
        <p:nvPicPr>
          <p:cNvPr id="65539" name="Picture 7" descr="Lenin_trots"/>
          <p:cNvPicPr>
            <a:picLocks noChangeAspect="1" noChangeArrowheads="1"/>
          </p:cNvPicPr>
          <p:nvPr/>
        </p:nvPicPr>
        <p:blipFill>
          <a:blip r:embed="rId3"/>
          <a:srcRect/>
          <a:stretch>
            <a:fillRect/>
          </a:stretch>
        </p:blipFill>
        <p:spPr bwMode="auto">
          <a:xfrm>
            <a:off x="228600" y="1905000"/>
            <a:ext cx="5181600" cy="408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idx="4294967295"/>
          </p:nvPr>
        </p:nvSpPr>
        <p:spPr>
          <a:xfrm>
            <a:off x="0" y="0"/>
            <a:ext cx="4419600" cy="990600"/>
          </a:xfrm>
        </p:spPr>
        <p:txBody>
          <a:bodyPr lIns="91440" rIns="91440"/>
          <a:lstStyle/>
          <a:p>
            <a:pPr eaLnBrk="1" hangingPunct="1">
              <a:defRPr/>
            </a:pPr>
            <a:r>
              <a:rPr lang="en-US" sz="3300" b="1" smtClean="0">
                <a:effectLst>
                  <a:outerShdw blurRad="38100" dist="38100" dir="2700000" algn="tl">
                    <a:srgbClr val="000000"/>
                  </a:outerShdw>
                </a:effectLst>
              </a:rPr>
              <a:t>The March Revolution</a:t>
            </a:r>
          </a:p>
        </p:txBody>
      </p:sp>
      <p:sp>
        <p:nvSpPr>
          <p:cNvPr id="28678" name="Rectangle 6"/>
          <p:cNvSpPr>
            <a:spLocks noGrp="1" noChangeArrowheads="1"/>
          </p:cNvSpPr>
          <p:nvPr>
            <p:ph type="body" sz="half" idx="4294967295"/>
          </p:nvPr>
        </p:nvSpPr>
        <p:spPr>
          <a:xfrm>
            <a:off x="4419600" y="0"/>
            <a:ext cx="4724400" cy="6858000"/>
          </a:xfrm>
        </p:spPr>
        <p:txBody>
          <a:bodyPr/>
          <a:lstStyle/>
          <a:p>
            <a:pPr eaLnBrk="1" hangingPunct="1">
              <a:defRPr/>
            </a:pPr>
            <a:r>
              <a:rPr lang="en-US" sz="2200" b="1" smtClean="0">
                <a:effectLst>
                  <a:outerShdw blurRad="38100" dist="38100" dir="2700000" algn="tl">
                    <a:srgbClr val="000000"/>
                  </a:outerShdw>
                </a:effectLst>
              </a:rPr>
              <a:t>Origins: Food riots/strikes</a:t>
            </a:r>
          </a:p>
          <a:p>
            <a:pPr eaLnBrk="1" hangingPunct="1">
              <a:defRPr/>
            </a:pPr>
            <a:r>
              <a:rPr lang="en-US" sz="2200" b="1" smtClean="0">
                <a:effectLst>
                  <a:outerShdw blurRad="38100" dist="38100" dir="2700000" algn="tl">
                    <a:srgbClr val="000000"/>
                  </a:outerShdw>
                </a:effectLst>
              </a:rPr>
              <a:t>Duma declared itself a </a:t>
            </a:r>
            <a:r>
              <a:rPr lang="en-US" sz="2200" b="1" smtClean="0">
                <a:solidFill>
                  <a:srgbClr val="99FF66"/>
                </a:solidFill>
                <a:effectLst>
                  <a:outerShdw blurRad="38100" dist="38100" dir="2700000" algn="tl">
                    <a:srgbClr val="000000"/>
                  </a:outerShdw>
                </a:effectLst>
              </a:rPr>
              <a:t>Provisional Government</a:t>
            </a:r>
            <a:r>
              <a:rPr lang="en-US" sz="2200" b="1" smtClean="0">
                <a:effectLst>
                  <a:outerShdw blurRad="38100" dist="38100" dir="2700000" algn="tl">
                    <a:srgbClr val="000000"/>
                  </a:outerShdw>
                </a:effectLst>
              </a:rPr>
              <a:t> on March12</a:t>
            </a:r>
          </a:p>
          <a:p>
            <a:pPr eaLnBrk="1" hangingPunct="1">
              <a:defRPr/>
            </a:pPr>
            <a:r>
              <a:rPr lang="en-US" sz="2200" b="1" smtClean="0">
                <a:effectLst>
                  <a:outerShdw blurRad="38100" dist="38100" dir="2700000" algn="tl">
                    <a:srgbClr val="000000"/>
                  </a:outerShdw>
                </a:effectLst>
              </a:rPr>
              <a:t>Tsar  ordered soldiers to intervene; instead they joined the rebellion…the Tsar thus </a:t>
            </a:r>
            <a:r>
              <a:rPr lang="en-US" sz="2200" b="1" smtClean="0">
                <a:solidFill>
                  <a:srgbClr val="99FF66"/>
                </a:solidFill>
                <a:effectLst>
                  <a:outerShdw blurRad="38100" dist="38100" dir="2700000" algn="tl">
                    <a:srgbClr val="000000"/>
                  </a:outerShdw>
                </a:effectLst>
              </a:rPr>
              <a:t>abdicated </a:t>
            </a:r>
            <a:r>
              <a:rPr lang="en-US" sz="2200" b="1" smtClean="0">
                <a:effectLst>
                  <a:outerShdw blurRad="38100" dist="38100" dir="2700000" algn="tl">
                    <a:srgbClr val="000000"/>
                  </a:outerShdw>
                </a:effectLst>
              </a:rPr>
              <a:t>on March 17 </a:t>
            </a:r>
          </a:p>
          <a:p>
            <a:pPr eaLnBrk="1" hangingPunct="1">
              <a:defRPr/>
            </a:pPr>
            <a:r>
              <a:rPr lang="en-US" sz="2200" b="1" smtClean="0">
                <a:effectLst>
                  <a:outerShdw blurRad="38100" dist="38100" dir="2700000" algn="tl">
                    <a:srgbClr val="000000"/>
                  </a:outerShdw>
                </a:effectLst>
              </a:rPr>
              <a:t>the </a:t>
            </a:r>
            <a:r>
              <a:rPr lang="en-US" sz="2200" b="1" smtClean="0">
                <a:solidFill>
                  <a:srgbClr val="99FF66"/>
                </a:solidFill>
                <a:effectLst>
                  <a:outerShdw blurRad="38100" dist="38100" dir="2700000" algn="tl">
                    <a:srgbClr val="000000"/>
                  </a:outerShdw>
                </a:effectLst>
              </a:rPr>
              <a:t>Menshevik Alexander Kerensky</a:t>
            </a:r>
            <a:r>
              <a:rPr lang="en-US" sz="2200" b="1" smtClean="0">
                <a:effectLst>
                  <a:outerShdw blurRad="38100" dist="38100" dir="2700000" algn="tl">
                    <a:srgbClr val="000000"/>
                  </a:outerShdw>
                </a:effectLst>
              </a:rPr>
              <a:t> headed the Provisional Government, along w/ </a:t>
            </a:r>
            <a:r>
              <a:rPr lang="en-US" sz="2200" b="1" smtClean="0">
                <a:solidFill>
                  <a:srgbClr val="99FF66"/>
                </a:solidFill>
                <a:effectLst>
                  <a:outerShdw blurRad="38100" dist="38100" dir="2700000" algn="tl">
                    <a:srgbClr val="000000"/>
                  </a:outerShdw>
                </a:effectLst>
              </a:rPr>
              <a:t>Prince Lvov</a:t>
            </a:r>
          </a:p>
          <a:p>
            <a:pPr lvl="1" eaLnBrk="1" hangingPunct="1">
              <a:defRPr/>
            </a:pPr>
            <a:r>
              <a:rPr lang="en-US" sz="2000" b="1" smtClean="0">
                <a:effectLst>
                  <a:outerShdw blurRad="38100" dist="38100" dir="2700000" algn="tl">
                    <a:srgbClr val="000000"/>
                  </a:outerShdw>
                </a:effectLst>
              </a:rPr>
              <a:t>Very Popular Revolution</a:t>
            </a:r>
          </a:p>
          <a:p>
            <a:pPr lvl="1" eaLnBrk="1" hangingPunct="1">
              <a:defRPr/>
            </a:pPr>
            <a:r>
              <a:rPr lang="en-US" sz="2000" b="1" smtClean="0">
                <a:effectLst>
                  <a:outerShdw blurRad="38100" dist="38100" dir="2700000" algn="tl">
                    <a:srgbClr val="000000"/>
                  </a:outerShdw>
                </a:effectLst>
              </a:rPr>
              <a:t>Kerensky favoured gradual socialist reform/ saw the war effort as #1 priority</a:t>
            </a:r>
          </a:p>
          <a:p>
            <a:pPr eaLnBrk="1" hangingPunct="1">
              <a:defRPr/>
            </a:pPr>
            <a:endParaRPr lang="en-US" sz="2200" b="1" smtClean="0">
              <a:effectLst>
                <a:outerShdw blurRad="38100" dist="38100" dir="2700000" algn="tl">
                  <a:srgbClr val="000000"/>
                </a:outerShdw>
              </a:effectLst>
            </a:endParaRPr>
          </a:p>
          <a:p>
            <a:pPr eaLnBrk="1" hangingPunct="1">
              <a:buFont typeface="Wingdings 2" pitchFamily="18" charset="2"/>
              <a:buNone/>
              <a:defRPr/>
            </a:pPr>
            <a:endParaRPr lang="en-US" sz="2200" b="1" smtClean="0">
              <a:effectLst>
                <a:outerShdw blurRad="38100" dist="38100" dir="2700000" algn="tl">
                  <a:srgbClr val="000000"/>
                </a:outerShdw>
              </a:effectLst>
            </a:endParaRPr>
          </a:p>
          <a:p>
            <a:pPr eaLnBrk="1" hangingPunct="1">
              <a:defRPr/>
            </a:pPr>
            <a:endParaRPr lang="en-US" sz="2200" b="1" smtClean="0">
              <a:effectLst>
                <a:outerShdw blurRad="38100" dist="38100" dir="2700000" algn="tl">
                  <a:srgbClr val="000000"/>
                </a:outerShdw>
              </a:effectLst>
            </a:endParaRPr>
          </a:p>
        </p:txBody>
      </p:sp>
      <p:pic>
        <p:nvPicPr>
          <p:cNvPr id="67587" name="Picture 7" descr="kerensky"/>
          <p:cNvPicPr>
            <a:picLocks noChangeAspect="1" noChangeArrowheads="1"/>
          </p:cNvPicPr>
          <p:nvPr/>
        </p:nvPicPr>
        <p:blipFill>
          <a:blip r:embed="rId3"/>
          <a:srcRect/>
          <a:stretch>
            <a:fillRect/>
          </a:stretch>
        </p:blipFill>
        <p:spPr bwMode="auto">
          <a:xfrm>
            <a:off x="0" y="1143000"/>
            <a:ext cx="2809875" cy="4876800"/>
          </a:xfrm>
          <a:prstGeom prst="rect">
            <a:avLst/>
          </a:prstGeom>
          <a:noFill/>
          <a:ln w="9525">
            <a:noFill/>
            <a:miter lim="800000"/>
            <a:headEnd/>
            <a:tailEnd/>
          </a:ln>
        </p:spPr>
      </p:pic>
      <p:pic>
        <p:nvPicPr>
          <p:cNvPr id="67588" name="Picture 9" descr="thumb?id=10160"/>
          <p:cNvPicPr>
            <a:picLocks noChangeAspect="1" noChangeArrowheads="1"/>
          </p:cNvPicPr>
          <p:nvPr/>
        </p:nvPicPr>
        <p:blipFill>
          <a:blip r:embed="rId4"/>
          <a:srcRect/>
          <a:stretch>
            <a:fillRect/>
          </a:stretch>
        </p:blipFill>
        <p:spPr bwMode="auto">
          <a:xfrm>
            <a:off x="2590800" y="4191000"/>
            <a:ext cx="1990725"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lIns="91440" rIns="91440"/>
          <a:lstStyle/>
          <a:p>
            <a:pPr eaLnBrk="1" hangingPunct="1">
              <a:defRPr/>
            </a:pPr>
            <a:r>
              <a:rPr lang="en-US" b="1" u="sng" smtClean="0">
                <a:effectLst>
                  <a:outerShdw blurRad="38100" dist="38100" dir="2700000" algn="tl">
                    <a:srgbClr val="000000"/>
                  </a:outerShdw>
                </a:effectLst>
              </a:rPr>
              <a:t>Kornilov Affair</a:t>
            </a:r>
          </a:p>
        </p:txBody>
      </p:sp>
      <p:sp>
        <p:nvSpPr>
          <p:cNvPr id="90115" name="Rectangle 3"/>
          <p:cNvSpPr>
            <a:spLocks noGrp="1" noChangeArrowheads="1"/>
          </p:cNvSpPr>
          <p:nvPr>
            <p:ph type="body" sz="half" idx="4294967295"/>
          </p:nvPr>
        </p:nvSpPr>
        <p:spPr>
          <a:xfrm>
            <a:off x="457200" y="1600200"/>
            <a:ext cx="3665538" cy="4525963"/>
          </a:xfrm>
        </p:spPr>
        <p:txBody>
          <a:bodyPr/>
          <a:lstStyle/>
          <a:p>
            <a:pPr eaLnBrk="1" hangingPunct="1">
              <a:lnSpc>
                <a:spcPct val="90000"/>
              </a:lnSpc>
              <a:defRPr/>
            </a:pPr>
            <a:r>
              <a:rPr lang="en-US" sz="2600" smtClean="0">
                <a:effectLst>
                  <a:outerShdw blurRad="38100" dist="38100" dir="2700000" algn="tl">
                    <a:srgbClr val="000000"/>
                  </a:outerShdw>
                </a:effectLst>
              </a:rPr>
              <a:t>General Kornilov attempted to overthrow Provisional Government with military takeover</a:t>
            </a:r>
          </a:p>
          <a:p>
            <a:pPr eaLnBrk="1" hangingPunct="1">
              <a:lnSpc>
                <a:spcPct val="90000"/>
              </a:lnSpc>
              <a:defRPr/>
            </a:pPr>
            <a:r>
              <a:rPr lang="en-US" sz="2600" smtClean="0">
                <a:effectLst>
                  <a:outerShdw blurRad="38100" dist="38100" dir="2700000" algn="tl">
                    <a:srgbClr val="000000"/>
                  </a:outerShdw>
                </a:effectLst>
              </a:rPr>
              <a:t>To prevent this takeover, Kerensky freed many Bolshevik leaders from prison and supplied arms to many revolutionaries</a:t>
            </a:r>
          </a:p>
          <a:p>
            <a:pPr eaLnBrk="1" hangingPunct="1">
              <a:lnSpc>
                <a:spcPct val="90000"/>
              </a:lnSpc>
              <a:buFont typeface="Wingdings 2" pitchFamily="18" charset="2"/>
              <a:buNone/>
              <a:defRPr/>
            </a:pPr>
            <a:endParaRPr lang="en-US" sz="2600" smtClean="0">
              <a:effectLst>
                <a:outerShdw blurRad="38100" dist="38100" dir="2700000" algn="tl">
                  <a:srgbClr val="000000"/>
                </a:outerShdw>
              </a:effectLst>
            </a:endParaRPr>
          </a:p>
        </p:txBody>
      </p:sp>
      <p:pic>
        <p:nvPicPr>
          <p:cNvPr id="69635" name="Picture 4" descr="kornilov"/>
          <p:cNvPicPr>
            <a:picLocks noChangeAspect="1" noChangeArrowheads="1"/>
          </p:cNvPicPr>
          <p:nvPr>
            <p:ph sz="half" idx="4294967295"/>
          </p:nvPr>
        </p:nvPicPr>
        <p:blipFill>
          <a:blip r:embed="rId3"/>
          <a:srcRect/>
          <a:stretch>
            <a:fillRect/>
          </a:stretch>
        </p:blipFill>
        <p:spPr>
          <a:xfrm>
            <a:off x="4252913" y="1700213"/>
            <a:ext cx="3336925" cy="4275137"/>
          </a:xfrm>
        </p:spPr>
      </p:pic>
    </p:spTree>
  </p:cSld>
  <p:clrMapOvr>
    <a:masterClrMapping/>
  </p:clrMapOvr>
  <p:transition advTm="25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457200" y="0"/>
            <a:ext cx="8229600" cy="762000"/>
          </a:xfrm>
        </p:spPr>
        <p:txBody>
          <a:bodyPr lIns="91440" rIns="91440"/>
          <a:lstStyle/>
          <a:p>
            <a:pPr eaLnBrk="1" hangingPunct="1">
              <a:defRPr/>
            </a:pPr>
            <a:r>
              <a:rPr lang="en-US" b="1" smtClean="0">
                <a:effectLst>
                  <a:outerShdw blurRad="38100" dist="38100" dir="2700000" algn="tl">
                    <a:srgbClr val="000000"/>
                  </a:outerShdw>
                </a:effectLst>
              </a:rPr>
              <a:t>The Petrograd Soviet</a:t>
            </a:r>
          </a:p>
        </p:txBody>
      </p:sp>
      <p:sp>
        <p:nvSpPr>
          <p:cNvPr id="74755" name="Rectangle 3"/>
          <p:cNvSpPr>
            <a:spLocks noGrp="1" noChangeArrowheads="1"/>
          </p:cNvSpPr>
          <p:nvPr>
            <p:ph type="body" idx="4294967295"/>
          </p:nvPr>
        </p:nvSpPr>
        <p:spPr>
          <a:xfrm>
            <a:off x="4267200" y="762000"/>
            <a:ext cx="4876800" cy="6629400"/>
          </a:xfrm>
        </p:spPr>
        <p:txBody>
          <a:bodyPr/>
          <a:lstStyle/>
          <a:p>
            <a:pPr lvl="2" eaLnBrk="1" hangingPunct="1">
              <a:lnSpc>
                <a:spcPct val="90000"/>
              </a:lnSpc>
              <a:defRPr/>
            </a:pPr>
            <a:r>
              <a:rPr lang="en-CA" b="1" smtClean="0">
                <a:effectLst>
                  <a:outerShdw blurRad="38100" dist="38100" dir="2700000" algn="tl">
                    <a:srgbClr val="000000"/>
                  </a:outerShdw>
                </a:effectLst>
              </a:rPr>
              <a:t>leftists in St. Petersburg formed the Petrograd Soviet, which they claimed to be the legit. gov’t </a:t>
            </a:r>
          </a:p>
          <a:p>
            <a:pPr lvl="2" eaLnBrk="1" hangingPunct="1">
              <a:lnSpc>
                <a:spcPct val="90000"/>
              </a:lnSpc>
              <a:defRPr/>
            </a:pPr>
            <a:r>
              <a:rPr lang="en-CA" b="1" smtClean="0">
                <a:effectLst>
                  <a:outerShdw blurRad="38100" dist="38100" dir="2700000" algn="tl">
                    <a:srgbClr val="000000"/>
                  </a:outerShdw>
                </a:effectLst>
              </a:rPr>
              <a:t>Ger. was aware of the Russ. situation and began to concentrate on the W. Front</a:t>
            </a:r>
          </a:p>
          <a:p>
            <a:pPr lvl="2" eaLnBrk="1" hangingPunct="1">
              <a:lnSpc>
                <a:spcPct val="90000"/>
              </a:lnSpc>
              <a:defRPr/>
            </a:pPr>
            <a:r>
              <a:rPr lang="en-CA" b="1" smtClean="0">
                <a:effectLst>
                  <a:outerShdw blurRad="38100" dist="38100" dir="2700000" algn="tl">
                    <a:srgbClr val="000000"/>
                  </a:outerShdw>
                </a:effectLst>
              </a:rPr>
              <a:t>Ger. even played a role in returning Lenin to Russia, so he could foment rev.</a:t>
            </a:r>
          </a:p>
          <a:p>
            <a:pPr lvl="3" eaLnBrk="1" hangingPunct="1">
              <a:lnSpc>
                <a:spcPct val="90000"/>
              </a:lnSpc>
              <a:defRPr/>
            </a:pPr>
            <a:r>
              <a:rPr lang="en-CA" sz="2400" b="1" smtClean="0">
                <a:effectLst>
                  <a:outerShdw blurRad="38100" dist="38100" dir="2700000" algn="tl">
                    <a:srgbClr val="000000"/>
                  </a:outerShdw>
                </a:effectLst>
              </a:rPr>
              <a:t>Having been granted “safe passage”, Lenin returned in April 1917</a:t>
            </a:r>
            <a:endParaRPr lang="en-US" sz="2400" b="1" smtClean="0">
              <a:effectLst>
                <a:outerShdw blurRad="38100" dist="38100" dir="2700000" algn="tl">
                  <a:srgbClr val="000000"/>
                </a:outerShdw>
              </a:effectLst>
            </a:endParaRPr>
          </a:p>
        </p:txBody>
      </p:sp>
      <p:pic>
        <p:nvPicPr>
          <p:cNvPr id="71683" name="Picture 5" descr="339p11-2"/>
          <p:cNvPicPr>
            <a:picLocks noChangeAspect="1" noChangeArrowheads="1"/>
          </p:cNvPicPr>
          <p:nvPr/>
        </p:nvPicPr>
        <p:blipFill>
          <a:blip r:embed="rId3"/>
          <a:srcRect/>
          <a:stretch>
            <a:fillRect/>
          </a:stretch>
        </p:blipFill>
        <p:spPr bwMode="auto">
          <a:xfrm>
            <a:off x="0" y="3429000"/>
            <a:ext cx="5038725" cy="4048125"/>
          </a:xfrm>
          <a:prstGeom prst="rect">
            <a:avLst/>
          </a:prstGeom>
          <a:noFill/>
          <a:ln w="9525">
            <a:noFill/>
            <a:miter lim="800000"/>
            <a:headEnd/>
            <a:tailEnd/>
          </a:ln>
        </p:spPr>
      </p:pic>
      <p:pic>
        <p:nvPicPr>
          <p:cNvPr id="71684" name="Picture 7" descr="petro4b"/>
          <p:cNvPicPr>
            <a:picLocks noChangeAspect="1" noChangeArrowheads="1"/>
          </p:cNvPicPr>
          <p:nvPr/>
        </p:nvPicPr>
        <p:blipFill>
          <a:blip r:embed="rId4"/>
          <a:srcRect/>
          <a:stretch>
            <a:fillRect/>
          </a:stretch>
        </p:blipFill>
        <p:spPr bwMode="auto">
          <a:xfrm>
            <a:off x="228600" y="838200"/>
            <a:ext cx="4648200" cy="2655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idx="4294967295"/>
          </p:nvPr>
        </p:nvSpPr>
        <p:spPr>
          <a:xfrm>
            <a:off x="457200" y="0"/>
            <a:ext cx="8229600" cy="762000"/>
          </a:xfrm>
        </p:spPr>
        <p:txBody>
          <a:bodyPr lIns="91440" rIns="91440"/>
          <a:lstStyle/>
          <a:p>
            <a:pPr eaLnBrk="1" hangingPunct="1">
              <a:defRPr/>
            </a:pPr>
            <a:r>
              <a:rPr lang="en-US" b="1" smtClean="0">
                <a:effectLst>
                  <a:outerShdw blurRad="38100" dist="38100" dir="2700000" algn="tl">
                    <a:srgbClr val="000000"/>
                  </a:outerShdw>
                </a:effectLst>
              </a:rPr>
              <a:t>Soviet Political Ideology</a:t>
            </a:r>
          </a:p>
        </p:txBody>
      </p:sp>
      <p:sp>
        <p:nvSpPr>
          <p:cNvPr id="30726" name="Rectangle 6"/>
          <p:cNvSpPr>
            <a:spLocks noGrp="1" noChangeArrowheads="1"/>
          </p:cNvSpPr>
          <p:nvPr>
            <p:ph type="body" sz="half" idx="4294967295"/>
          </p:nvPr>
        </p:nvSpPr>
        <p:spPr>
          <a:xfrm>
            <a:off x="5410200" y="838200"/>
            <a:ext cx="3733800" cy="6019800"/>
          </a:xfrm>
        </p:spPr>
        <p:txBody>
          <a:bodyPr/>
          <a:lstStyle/>
          <a:p>
            <a:pPr eaLnBrk="1" hangingPunct="1">
              <a:defRPr/>
            </a:pPr>
            <a:r>
              <a:rPr lang="en-US" sz="2600" smtClean="0">
                <a:effectLst>
                  <a:outerShdw blurRad="38100" dist="38100" dir="2700000" algn="tl">
                    <a:srgbClr val="000000"/>
                  </a:outerShdw>
                </a:effectLst>
              </a:rPr>
              <a:t>More radical and revolutionary than the Provisional Government</a:t>
            </a:r>
          </a:p>
          <a:p>
            <a:pPr eaLnBrk="1" hangingPunct="1">
              <a:defRPr/>
            </a:pPr>
            <a:r>
              <a:rPr lang="en-US" sz="2600" smtClean="0">
                <a:effectLst>
                  <a:outerShdw blurRad="38100" dist="38100" dir="2700000" algn="tl">
                    <a:srgbClr val="000000"/>
                  </a:outerShdw>
                </a:effectLst>
              </a:rPr>
              <a:t>Most influenced by Marxist socialism</a:t>
            </a:r>
          </a:p>
          <a:p>
            <a:pPr eaLnBrk="1" hangingPunct="1">
              <a:defRPr/>
            </a:pPr>
            <a:r>
              <a:rPr lang="en-US" sz="2600" smtClean="0">
                <a:effectLst>
                  <a:outerShdw blurRad="38100" dist="38100" dir="2700000" algn="tl">
                    <a:srgbClr val="000000"/>
                  </a:outerShdw>
                </a:effectLst>
              </a:rPr>
              <a:t>Emulated western socialism</a:t>
            </a:r>
          </a:p>
          <a:p>
            <a:pPr eaLnBrk="1" hangingPunct="1">
              <a:defRPr/>
            </a:pPr>
            <a:r>
              <a:rPr lang="en-US" sz="2600" smtClean="0">
                <a:effectLst>
                  <a:outerShdw blurRad="38100" dist="38100" dir="2700000" algn="tl">
                    <a:srgbClr val="000000"/>
                  </a:outerShdw>
                </a:effectLst>
              </a:rPr>
              <a:t>Two Factions</a:t>
            </a:r>
          </a:p>
          <a:p>
            <a:pPr eaLnBrk="1" hangingPunct="1">
              <a:buFont typeface="Wingdings 2" pitchFamily="18" charset="2"/>
              <a:buNone/>
              <a:defRPr/>
            </a:pPr>
            <a:r>
              <a:rPr lang="en-US" sz="2600" smtClean="0">
                <a:effectLst>
                  <a:outerShdw blurRad="38100" dist="38100" dir="2700000" algn="tl">
                    <a:srgbClr val="000000"/>
                  </a:outerShdw>
                </a:effectLst>
              </a:rPr>
              <a:t>	-- “Mensheviks”</a:t>
            </a:r>
          </a:p>
          <a:p>
            <a:pPr eaLnBrk="1" hangingPunct="1">
              <a:buFont typeface="Wingdings 2" pitchFamily="18" charset="2"/>
              <a:buNone/>
              <a:defRPr/>
            </a:pPr>
            <a:r>
              <a:rPr lang="en-US" sz="2600" smtClean="0">
                <a:effectLst>
                  <a:outerShdw blurRad="38100" dist="38100" dir="2700000" algn="tl">
                    <a:srgbClr val="000000"/>
                  </a:outerShdw>
                </a:effectLst>
              </a:rPr>
              <a:t>	-- “Bolsheviks”</a:t>
            </a:r>
          </a:p>
        </p:txBody>
      </p:sp>
      <p:pic>
        <p:nvPicPr>
          <p:cNvPr id="73731" name="Picture 7" descr="revolution"/>
          <p:cNvPicPr>
            <a:picLocks noChangeAspect="1" noChangeArrowheads="1"/>
          </p:cNvPicPr>
          <p:nvPr/>
        </p:nvPicPr>
        <p:blipFill>
          <a:blip r:embed="rId3"/>
          <a:srcRect/>
          <a:stretch>
            <a:fillRect/>
          </a:stretch>
        </p:blipFill>
        <p:spPr bwMode="auto">
          <a:xfrm>
            <a:off x="0" y="1600200"/>
            <a:ext cx="5334000" cy="3525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457200" y="228600"/>
            <a:ext cx="8229600" cy="381000"/>
          </a:xfrm>
        </p:spPr>
        <p:txBody>
          <a:bodyPr lIns="91440" rIns="91440"/>
          <a:lstStyle/>
          <a:p>
            <a:pPr marL="1016000" indent="-1016000" eaLnBrk="1" hangingPunct="1">
              <a:defRPr/>
            </a:pPr>
            <a:r>
              <a:rPr lang="en-US" sz="3300" b="1" smtClean="0">
                <a:effectLst>
                  <a:outerShdw blurRad="38100" dist="38100" dir="2700000" algn="tl">
                    <a:srgbClr val="000000"/>
                  </a:outerShdw>
                </a:effectLst>
              </a:rPr>
              <a:t>Founder of Bolshevism: Vladimir Lenin</a:t>
            </a:r>
          </a:p>
        </p:txBody>
      </p:sp>
      <p:sp>
        <p:nvSpPr>
          <p:cNvPr id="32774" name="Rectangle 6"/>
          <p:cNvSpPr>
            <a:spLocks noGrp="1" noChangeArrowheads="1"/>
          </p:cNvSpPr>
          <p:nvPr>
            <p:ph type="body" sz="half" idx="4294967295"/>
          </p:nvPr>
        </p:nvSpPr>
        <p:spPr>
          <a:xfrm>
            <a:off x="4038600" y="685800"/>
            <a:ext cx="5105400" cy="6172200"/>
          </a:xfrm>
        </p:spPr>
        <p:txBody>
          <a:bodyPr/>
          <a:lstStyle/>
          <a:p>
            <a:pPr eaLnBrk="1" hangingPunct="1">
              <a:defRPr/>
            </a:pPr>
            <a:r>
              <a:rPr lang="en-US" sz="2600" smtClean="0">
                <a:effectLst>
                  <a:outerShdw blurRad="38100" dist="38100" dir="2700000" algn="tl">
                    <a:srgbClr val="000000"/>
                  </a:outerShdw>
                </a:effectLst>
              </a:rPr>
              <a:t>His Early Years</a:t>
            </a:r>
          </a:p>
          <a:p>
            <a:pPr eaLnBrk="1" hangingPunct="1">
              <a:buFont typeface="Wingdings 2" pitchFamily="18" charset="2"/>
              <a:buNone/>
              <a:defRPr/>
            </a:pPr>
            <a:r>
              <a:rPr lang="en-US" sz="2600" smtClean="0">
                <a:effectLst>
                  <a:outerShdw blurRad="38100" dist="38100" dir="2700000" algn="tl">
                    <a:srgbClr val="000000"/>
                  </a:outerShdw>
                </a:effectLst>
              </a:rPr>
              <a:t>	--Exiled to Siberia in 1897</a:t>
            </a:r>
          </a:p>
          <a:p>
            <a:pPr eaLnBrk="1" hangingPunct="1">
              <a:defRPr/>
            </a:pPr>
            <a:r>
              <a:rPr lang="en-US" sz="2600" smtClean="0">
                <a:effectLst>
                  <a:outerShdw blurRad="38100" dist="38100" dir="2700000" algn="tl">
                    <a:srgbClr val="000000"/>
                  </a:outerShdw>
                </a:effectLst>
              </a:rPr>
              <a:t>Committed to Class Struggle and Revolution</a:t>
            </a:r>
          </a:p>
          <a:p>
            <a:pPr eaLnBrk="1" hangingPunct="1">
              <a:defRPr/>
            </a:pPr>
            <a:r>
              <a:rPr lang="en-US" sz="2600" smtClean="0">
                <a:effectLst>
                  <a:outerShdw blurRad="38100" dist="38100" dir="2700000" algn="tl">
                    <a:srgbClr val="000000"/>
                  </a:outerShdw>
                </a:effectLst>
              </a:rPr>
              <a:t>Moved to London in 1902 and befriended Leon Trotsky</a:t>
            </a:r>
          </a:p>
          <a:p>
            <a:pPr eaLnBrk="1" hangingPunct="1">
              <a:defRPr/>
            </a:pPr>
            <a:r>
              <a:rPr lang="en-US" sz="2600" i="1" smtClean="0">
                <a:effectLst>
                  <a:outerShdw blurRad="38100" dist="38100" dir="2700000" algn="tl">
                    <a:srgbClr val="000000"/>
                  </a:outerShdw>
                </a:effectLst>
              </a:rPr>
              <a:t>What is to be Done?</a:t>
            </a:r>
            <a:endParaRPr lang="en-US" sz="2600" smtClean="0">
              <a:effectLst>
                <a:outerShdw blurRad="38100" dist="38100" dir="2700000" algn="tl">
                  <a:srgbClr val="000000"/>
                </a:outerShdw>
              </a:effectLst>
            </a:endParaRPr>
          </a:p>
          <a:p>
            <a:pPr lvl="1" eaLnBrk="1" hangingPunct="1">
              <a:defRPr/>
            </a:pPr>
            <a:r>
              <a:rPr lang="en-CA" sz="2200" b="1" smtClean="0"/>
              <a:t>vanguard</a:t>
            </a:r>
            <a:r>
              <a:rPr lang="en-CA" sz="2200" smtClean="0"/>
              <a:t> is required to lead the rev. (thus rev. from above) </a:t>
            </a:r>
            <a:r>
              <a:rPr lang="en-CA" sz="2200" smtClean="0">
                <a:sym typeface="Wingdings" pitchFamily="2" charset="2"/>
              </a:rPr>
              <a:t> </a:t>
            </a:r>
            <a:r>
              <a:rPr lang="en-CA" sz="2200" smtClean="0"/>
              <a:t>this split the SDWP in 2</a:t>
            </a:r>
            <a:endParaRPr lang="en-US" sz="2200" smtClean="0">
              <a:effectLst>
                <a:outerShdw blurRad="38100" dist="38100" dir="2700000" algn="tl">
                  <a:srgbClr val="000000"/>
                </a:outerShdw>
              </a:effectLst>
            </a:endParaRPr>
          </a:p>
          <a:p>
            <a:pPr eaLnBrk="1" hangingPunct="1">
              <a:defRPr/>
            </a:pPr>
            <a:endParaRPr lang="en-US" sz="2600" smtClean="0">
              <a:effectLst>
                <a:outerShdw blurRad="38100" dist="38100" dir="2700000" algn="tl">
                  <a:srgbClr val="000000"/>
                </a:outerShdw>
              </a:effectLst>
            </a:endParaRPr>
          </a:p>
          <a:p>
            <a:pPr eaLnBrk="1" hangingPunct="1">
              <a:defRPr/>
            </a:pPr>
            <a:endParaRPr lang="en-US" sz="2600" i="1" smtClean="0">
              <a:effectLst>
                <a:outerShdw blurRad="38100" dist="38100" dir="2700000" algn="tl">
                  <a:srgbClr val="000000"/>
                </a:outerShdw>
              </a:effectLst>
            </a:endParaRPr>
          </a:p>
        </p:txBody>
      </p:sp>
      <p:pic>
        <p:nvPicPr>
          <p:cNvPr id="75779" name="Picture 7" descr="lenin"/>
          <p:cNvPicPr>
            <a:picLocks noChangeAspect="1" noChangeArrowheads="1"/>
          </p:cNvPicPr>
          <p:nvPr/>
        </p:nvPicPr>
        <p:blipFill>
          <a:blip r:embed="rId3"/>
          <a:srcRect/>
          <a:stretch>
            <a:fillRect/>
          </a:stretch>
        </p:blipFill>
        <p:spPr bwMode="auto">
          <a:xfrm>
            <a:off x="0" y="838200"/>
            <a:ext cx="381635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idx="4294967295"/>
          </p:nvPr>
        </p:nvSpPr>
        <p:spPr>
          <a:xfrm>
            <a:off x="457200" y="0"/>
            <a:ext cx="8229600" cy="685800"/>
          </a:xfrm>
        </p:spPr>
        <p:txBody>
          <a:bodyPr lIns="91440" rIns="91440"/>
          <a:lstStyle/>
          <a:p>
            <a:pPr eaLnBrk="1" hangingPunct="1">
              <a:defRPr/>
            </a:pPr>
            <a:r>
              <a:rPr lang="en-US" sz="4200" smtClean="0">
                <a:effectLst>
                  <a:outerShdw blurRad="38100" dist="38100" dir="2700000" algn="tl">
                    <a:srgbClr val="000000"/>
                  </a:outerShdw>
                </a:effectLst>
              </a:rPr>
              <a:t>Lenin Steps into This Vacuum</a:t>
            </a:r>
          </a:p>
        </p:txBody>
      </p:sp>
      <p:sp>
        <p:nvSpPr>
          <p:cNvPr id="38918" name="Rectangle 6"/>
          <p:cNvSpPr>
            <a:spLocks noGrp="1" noChangeArrowheads="1"/>
          </p:cNvSpPr>
          <p:nvPr>
            <p:ph type="body" sz="half" idx="4294967295"/>
          </p:nvPr>
        </p:nvSpPr>
        <p:spPr>
          <a:xfrm>
            <a:off x="3733800" y="609600"/>
            <a:ext cx="5410200" cy="6248400"/>
          </a:xfrm>
        </p:spPr>
        <p:txBody>
          <a:bodyPr/>
          <a:lstStyle/>
          <a:p>
            <a:pPr eaLnBrk="1" hangingPunct="1">
              <a:lnSpc>
                <a:spcPct val="90000"/>
              </a:lnSpc>
              <a:defRPr/>
            </a:pPr>
            <a:r>
              <a:rPr lang="en-US" sz="2200" b="1" smtClean="0">
                <a:effectLst>
                  <a:outerShdw blurRad="38100" dist="38100" dir="2700000" algn="tl">
                    <a:srgbClr val="000000"/>
                  </a:outerShdw>
                </a:effectLst>
              </a:rPr>
              <a:t>Amnesty granted to all political prisoners in March of 1917</a:t>
            </a:r>
          </a:p>
          <a:p>
            <a:pPr eaLnBrk="1" hangingPunct="1">
              <a:lnSpc>
                <a:spcPct val="90000"/>
              </a:lnSpc>
              <a:defRPr/>
            </a:pPr>
            <a:r>
              <a:rPr lang="en-US" sz="2200" b="1" smtClean="0">
                <a:effectLst>
                  <a:outerShdw blurRad="38100" dist="38100" dir="2700000" algn="tl">
                    <a:srgbClr val="000000"/>
                  </a:outerShdw>
                </a:effectLst>
              </a:rPr>
              <a:t>Lenin’s arrival in Petrograd</a:t>
            </a:r>
          </a:p>
          <a:p>
            <a:pPr eaLnBrk="1" hangingPunct="1">
              <a:lnSpc>
                <a:spcPct val="90000"/>
              </a:lnSpc>
              <a:defRPr/>
            </a:pPr>
            <a:r>
              <a:rPr lang="en-US" sz="2200" b="1" smtClean="0">
                <a:effectLst>
                  <a:outerShdw blurRad="38100" dist="38100" dir="2700000" algn="tl">
                    <a:srgbClr val="000000"/>
                  </a:outerShdw>
                </a:effectLst>
              </a:rPr>
              <a:t>A tremendously charismatic personality</a:t>
            </a:r>
          </a:p>
          <a:p>
            <a:pPr eaLnBrk="1" hangingPunct="1">
              <a:lnSpc>
                <a:spcPct val="90000"/>
              </a:lnSpc>
              <a:defRPr/>
            </a:pPr>
            <a:r>
              <a:rPr lang="en-US" sz="2200" b="1" smtClean="0">
                <a:effectLst>
                  <a:outerShdw blurRad="38100" dist="38100" dir="2700000" algn="tl">
                    <a:srgbClr val="000000"/>
                  </a:outerShdw>
                </a:effectLst>
              </a:rPr>
              <a:t>“Peace, Land, Bread”</a:t>
            </a:r>
          </a:p>
          <a:p>
            <a:pPr eaLnBrk="1" hangingPunct="1">
              <a:lnSpc>
                <a:spcPct val="90000"/>
              </a:lnSpc>
              <a:defRPr/>
            </a:pPr>
            <a:r>
              <a:rPr lang="en-US" sz="2200" b="1" smtClean="0">
                <a:effectLst>
                  <a:outerShdw blurRad="38100" dist="38100" dir="2700000" algn="tl">
                    <a:srgbClr val="000000"/>
                  </a:outerShdw>
                </a:effectLst>
              </a:rPr>
              <a:t>“All Power to the Soviets”</a:t>
            </a:r>
          </a:p>
          <a:p>
            <a:pPr eaLnBrk="1" hangingPunct="1">
              <a:lnSpc>
                <a:spcPct val="90000"/>
              </a:lnSpc>
              <a:defRPr/>
            </a:pPr>
            <a:r>
              <a:rPr lang="en-CA" sz="2200" b="1" smtClean="0">
                <a:effectLst>
                  <a:outerShdw blurRad="38100" dist="38100" dir="2700000" algn="tl">
                    <a:srgbClr val="000000"/>
                  </a:outerShdw>
                </a:effectLst>
              </a:rPr>
              <a:t>He preached that the war was a capitalist/imperialist war that offered no rewards for the peasants/workers; he also felt the war was over w/ the czar’s abdication</a:t>
            </a:r>
          </a:p>
          <a:p>
            <a:pPr eaLnBrk="1" hangingPunct="1">
              <a:lnSpc>
                <a:spcPct val="90000"/>
              </a:lnSpc>
              <a:defRPr/>
            </a:pPr>
            <a:r>
              <a:rPr lang="en-US" sz="2200" b="1" smtClean="0">
                <a:effectLst>
                  <a:outerShdw blurRad="38100" dist="38100" dir="2700000" algn="tl">
                    <a:srgbClr val="000000"/>
                  </a:outerShdw>
                </a:effectLst>
              </a:rPr>
              <a:t>Bolshevik party membership exploded; their power was consolidated</a:t>
            </a:r>
          </a:p>
        </p:txBody>
      </p:sp>
      <p:pic>
        <p:nvPicPr>
          <p:cNvPr id="77827" name="Picture 7" descr="leninposter"/>
          <p:cNvPicPr>
            <a:picLocks noChangeAspect="1" noChangeArrowheads="1"/>
          </p:cNvPicPr>
          <p:nvPr/>
        </p:nvPicPr>
        <p:blipFill>
          <a:blip r:embed="rId3"/>
          <a:srcRect/>
          <a:stretch>
            <a:fillRect/>
          </a:stretch>
        </p:blipFill>
        <p:spPr bwMode="auto">
          <a:xfrm>
            <a:off x="0" y="1295400"/>
            <a:ext cx="3487738"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flipV="1">
            <a:off x="457200" y="0"/>
            <a:ext cx="8229600" cy="274638"/>
          </a:xfrm>
        </p:spPr>
        <p:txBody>
          <a:bodyPr lIns="91440" rIns="91440"/>
          <a:lstStyle/>
          <a:p>
            <a:pPr eaLnBrk="1" hangingPunct="1">
              <a:defRPr/>
            </a:pPr>
            <a:endParaRPr lang="en-US" sz="4200" smtClean="0">
              <a:effectLst>
                <a:outerShdw blurRad="38100" dist="38100" dir="2700000" algn="tl">
                  <a:srgbClr val="000000"/>
                </a:outerShdw>
              </a:effectLst>
            </a:endParaRPr>
          </a:p>
        </p:txBody>
      </p:sp>
      <p:sp>
        <p:nvSpPr>
          <p:cNvPr id="78851" name="Rectangle 3"/>
          <p:cNvSpPr>
            <a:spLocks noGrp="1" noChangeArrowheads="1"/>
          </p:cNvSpPr>
          <p:nvPr>
            <p:ph type="body" idx="4294967295"/>
          </p:nvPr>
        </p:nvSpPr>
        <p:spPr>
          <a:xfrm>
            <a:off x="-533400" y="304800"/>
            <a:ext cx="5638800" cy="6553200"/>
          </a:xfrm>
        </p:spPr>
        <p:txBody>
          <a:bodyPr/>
          <a:lstStyle/>
          <a:p>
            <a:pPr lvl="2" eaLnBrk="1" hangingPunct="1">
              <a:defRPr/>
            </a:pPr>
            <a:r>
              <a:rPr lang="en-CA" sz="2800" b="1" smtClean="0">
                <a:effectLst>
                  <a:outerShdw blurRad="38100" dist="38100" dir="2700000" algn="tl">
                    <a:srgbClr val="000000"/>
                  </a:outerShdw>
                </a:effectLst>
              </a:rPr>
              <a:t>Lenin formed the </a:t>
            </a:r>
            <a:r>
              <a:rPr lang="en-CA" sz="2800" b="1" i="1" smtClean="0">
                <a:solidFill>
                  <a:srgbClr val="99FF66"/>
                </a:solidFill>
                <a:effectLst>
                  <a:outerShdw blurRad="38100" dist="38100" dir="2700000" algn="tl">
                    <a:srgbClr val="000000"/>
                  </a:outerShdw>
                </a:effectLst>
              </a:rPr>
              <a:t>Military-Revolutionary Council</a:t>
            </a:r>
            <a:r>
              <a:rPr lang="en-CA" sz="2800" b="1" smtClean="0">
                <a:effectLst>
                  <a:outerShdw blurRad="38100" dist="38100" dir="2700000" algn="tl">
                    <a:srgbClr val="000000"/>
                  </a:outerShdw>
                </a:effectLst>
              </a:rPr>
              <a:t> and in May 1917 he urged the Pet. Soviet to pass </a:t>
            </a:r>
            <a:r>
              <a:rPr lang="en-CA" sz="2800" b="1" smtClean="0">
                <a:solidFill>
                  <a:srgbClr val="99FF66"/>
                </a:solidFill>
                <a:effectLst>
                  <a:outerShdw blurRad="38100" dist="38100" dir="2700000" algn="tl">
                    <a:srgbClr val="000000"/>
                  </a:outerShdw>
                </a:effectLst>
              </a:rPr>
              <a:t>Army Order # 1</a:t>
            </a:r>
          </a:p>
          <a:p>
            <a:pPr lvl="3" eaLnBrk="1" hangingPunct="1">
              <a:defRPr/>
            </a:pPr>
            <a:r>
              <a:rPr lang="en-CA" sz="2800" b="1" smtClean="0">
                <a:effectLst>
                  <a:outerShdw blurRad="38100" dist="38100" dir="2700000" algn="tl">
                    <a:srgbClr val="000000"/>
                  </a:outerShdw>
                </a:effectLst>
              </a:rPr>
              <a:t>This gave control of the army to the common soldiers; discipline thus collapsed, and Kerensky was undermined</a:t>
            </a:r>
            <a:endParaRPr lang="en-US" sz="2800" b="1" smtClean="0">
              <a:effectLst>
                <a:outerShdw blurRad="38100" dist="38100" dir="2700000" algn="tl">
                  <a:srgbClr val="000000"/>
                </a:outerShdw>
              </a:effectLst>
            </a:endParaRPr>
          </a:p>
        </p:txBody>
      </p:sp>
      <p:pic>
        <p:nvPicPr>
          <p:cNvPr id="79875" name="Picture 5" descr="29_October17"/>
          <p:cNvPicPr>
            <a:picLocks noChangeAspect="1" noChangeArrowheads="1"/>
          </p:cNvPicPr>
          <p:nvPr/>
        </p:nvPicPr>
        <p:blipFill>
          <a:blip r:embed="rId3"/>
          <a:srcRect/>
          <a:stretch>
            <a:fillRect/>
          </a:stretch>
        </p:blipFill>
        <p:spPr bwMode="auto">
          <a:xfrm>
            <a:off x="5251450" y="838200"/>
            <a:ext cx="389255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a:xfrm>
            <a:off x="0" y="0"/>
            <a:ext cx="4876800" cy="838200"/>
          </a:xfrm>
        </p:spPr>
        <p:txBody>
          <a:bodyPr lIns="91440" rIns="91440"/>
          <a:lstStyle/>
          <a:p>
            <a:pPr eaLnBrk="1" hangingPunct="1">
              <a:defRPr/>
            </a:pPr>
            <a:r>
              <a:rPr lang="en-US" sz="3300" smtClean="0">
                <a:effectLst>
                  <a:outerShdw blurRad="38100" dist="38100" dir="2700000" algn="tl">
                    <a:srgbClr val="000000"/>
                  </a:outerShdw>
                </a:effectLst>
              </a:rPr>
              <a:t>The November Revolution</a:t>
            </a:r>
          </a:p>
        </p:txBody>
      </p:sp>
      <p:sp>
        <p:nvSpPr>
          <p:cNvPr id="40966" name="Rectangle 6"/>
          <p:cNvSpPr>
            <a:spLocks noGrp="1" noChangeArrowheads="1"/>
          </p:cNvSpPr>
          <p:nvPr>
            <p:ph type="body" sz="half" idx="4294967295"/>
          </p:nvPr>
        </p:nvSpPr>
        <p:spPr>
          <a:xfrm>
            <a:off x="4876800" y="0"/>
            <a:ext cx="4267200" cy="6858000"/>
          </a:xfrm>
        </p:spPr>
        <p:txBody>
          <a:bodyPr/>
          <a:lstStyle/>
          <a:p>
            <a:pPr eaLnBrk="1" hangingPunct="1">
              <a:lnSpc>
                <a:spcPct val="90000"/>
              </a:lnSpc>
              <a:defRPr/>
            </a:pPr>
            <a:r>
              <a:rPr lang="en-US" sz="2000" b="1" smtClean="0">
                <a:effectLst>
                  <a:outerShdw blurRad="38100" dist="38100" dir="2700000" algn="tl">
                    <a:srgbClr val="000000"/>
                  </a:outerShdw>
                </a:effectLst>
              </a:rPr>
              <a:t>Nov. 6, 1917…</a:t>
            </a:r>
          </a:p>
          <a:p>
            <a:pPr eaLnBrk="1" hangingPunct="1">
              <a:lnSpc>
                <a:spcPct val="90000"/>
              </a:lnSpc>
              <a:defRPr/>
            </a:pPr>
            <a:r>
              <a:rPr lang="en-CA" sz="2000" b="1" smtClean="0">
                <a:effectLst>
                  <a:outerShdw blurRad="38100" dist="38100" dir="2700000" algn="tl">
                    <a:srgbClr val="000000"/>
                  </a:outerShdw>
                </a:effectLst>
              </a:rPr>
              <a:t>this was the ideological aspect of the rev., w/ the coup itself planned by </a:t>
            </a:r>
            <a:r>
              <a:rPr lang="en-CA" sz="2000" b="1" smtClean="0">
                <a:solidFill>
                  <a:srgbClr val="99FF66"/>
                </a:solidFill>
                <a:effectLst>
                  <a:outerShdw blurRad="38100" dist="38100" dir="2700000" algn="tl">
                    <a:srgbClr val="000000"/>
                  </a:outerShdw>
                </a:effectLst>
              </a:rPr>
              <a:t>Leon Trotsky</a:t>
            </a:r>
            <a:r>
              <a:rPr lang="en-CA" sz="2000" b="1" smtClean="0">
                <a:effectLst>
                  <a:outerShdw blurRad="38100" dist="38100" dir="2700000" algn="tl">
                    <a:srgbClr val="000000"/>
                  </a:outerShdw>
                </a:effectLst>
              </a:rPr>
              <a:t>, who had gained the confidence of the army (= the “Red Miracle”)</a:t>
            </a:r>
            <a:endParaRPr lang="en-US" sz="2000" b="1" smtClean="0">
              <a:effectLst>
                <a:outerShdw blurRad="38100" dist="38100" dir="2700000" algn="tl">
                  <a:srgbClr val="000000"/>
                </a:outerShdw>
              </a:effectLst>
            </a:endParaRPr>
          </a:p>
          <a:p>
            <a:pPr eaLnBrk="1" hangingPunct="1">
              <a:lnSpc>
                <a:spcPct val="90000"/>
              </a:lnSpc>
              <a:defRPr/>
            </a:pPr>
            <a:r>
              <a:rPr lang="en-CA" sz="2000" b="1" smtClean="0">
                <a:effectLst>
                  <a:outerShdw blurRad="38100" dist="38100" dir="2700000" algn="tl">
                    <a:srgbClr val="000000"/>
                  </a:outerShdw>
                </a:effectLst>
              </a:rPr>
              <a:t>Lenin went on to consolidate his power in Jan. 1918 when he disbanded the </a:t>
            </a:r>
            <a:r>
              <a:rPr lang="en-CA" sz="2000" b="1" i="1" smtClean="0">
                <a:effectLst>
                  <a:outerShdw blurRad="38100" dist="38100" dir="2700000" algn="tl">
                    <a:srgbClr val="000000"/>
                  </a:outerShdw>
                </a:effectLst>
              </a:rPr>
              <a:t>Constituent Assembly</a:t>
            </a:r>
            <a:r>
              <a:rPr lang="en-CA" sz="2000" b="1" smtClean="0">
                <a:effectLst>
                  <a:outerShdw blurRad="38100" dist="38100" dir="2700000" algn="tl">
                    <a:srgbClr val="000000"/>
                  </a:outerShdw>
                </a:effectLst>
              </a:rPr>
              <a:t> (had replaced the Duma) – the Bolsheviks had not gained a majority there in late Nov. elections  - Russ. dem. thus terminated </a:t>
            </a:r>
            <a:r>
              <a:rPr lang="en-CA" sz="2000" b="1" smtClean="0">
                <a:effectLst>
                  <a:outerShdw blurRad="38100" dist="38100" dir="2700000" algn="tl">
                    <a:srgbClr val="000000"/>
                  </a:outerShdw>
                </a:effectLst>
                <a:sym typeface="Wingdings" pitchFamily="2" charset="2"/>
              </a:rPr>
              <a:t> a </a:t>
            </a:r>
            <a:r>
              <a:rPr lang="en-CA" sz="2000" b="1" smtClean="0">
                <a:solidFill>
                  <a:srgbClr val="99FF66"/>
                </a:solidFill>
                <a:effectLst>
                  <a:outerShdw blurRad="38100" dist="38100" dir="2700000" algn="tl">
                    <a:srgbClr val="000000"/>
                  </a:outerShdw>
                </a:effectLst>
                <a:sym typeface="Wingdings" pitchFamily="2" charset="2"/>
              </a:rPr>
              <a:t>Co</a:t>
            </a:r>
            <a:r>
              <a:rPr lang="en-US" sz="2000" b="1" smtClean="0">
                <a:solidFill>
                  <a:srgbClr val="99FF66"/>
                </a:solidFill>
                <a:effectLst>
                  <a:outerShdw blurRad="38100" dist="38100" dir="2700000" algn="tl">
                    <a:srgbClr val="000000"/>
                  </a:outerShdw>
                </a:effectLst>
              </a:rPr>
              <a:t>uncil of People’s Commissars</a:t>
            </a:r>
            <a:r>
              <a:rPr lang="en-US" sz="2000" b="1" smtClean="0">
                <a:effectLst>
                  <a:outerShdw blurRad="38100" dist="38100" dir="2700000" algn="tl">
                    <a:srgbClr val="000000"/>
                  </a:outerShdw>
                </a:effectLst>
              </a:rPr>
              <a:t> was created</a:t>
            </a:r>
          </a:p>
          <a:p>
            <a:pPr eaLnBrk="1" hangingPunct="1">
              <a:lnSpc>
                <a:spcPct val="90000"/>
              </a:lnSpc>
              <a:defRPr/>
            </a:pPr>
            <a:r>
              <a:rPr lang="en-US" sz="2000" b="1" smtClean="0">
                <a:effectLst>
                  <a:outerShdw blurRad="38100" dist="38100" dir="2700000" algn="tl">
                    <a:srgbClr val="000000"/>
                  </a:outerShdw>
                </a:effectLst>
              </a:rPr>
              <a:t>All private property was abolished and divided among the peasantry</a:t>
            </a:r>
          </a:p>
          <a:p>
            <a:pPr eaLnBrk="1" hangingPunct="1">
              <a:lnSpc>
                <a:spcPct val="90000"/>
              </a:lnSpc>
              <a:defRPr/>
            </a:pPr>
            <a:r>
              <a:rPr lang="en-US" sz="2000" b="1" smtClean="0">
                <a:effectLst>
                  <a:outerShdw blurRad="38100" dist="38100" dir="2700000" algn="tl">
                    <a:srgbClr val="000000"/>
                  </a:outerShdw>
                </a:effectLst>
              </a:rPr>
              <a:t>Largest industrial enterprises nationalized</a:t>
            </a:r>
          </a:p>
        </p:txBody>
      </p:sp>
      <p:pic>
        <p:nvPicPr>
          <p:cNvPr id="81923" name="Picture 7" descr="november"/>
          <p:cNvPicPr>
            <a:picLocks noChangeAspect="1" noChangeArrowheads="1"/>
          </p:cNvPicPr>
          <p:nvPr/>
        </p:nvPicPr>
        <p:blipFill>
          <a:blip r:embed="rId3"/>
          <a:srcRect/>
          <a:stretch>
            <a:fillRect/>
          </a:stretch>
        </p:blipFill>
        <p:spPr bwMode="auto">
          <a:xfrm>
            <a:off x="304800" y="762000"/>
            <a:ext cx="4343400" cy="2901950"/>
          </a:xfrm>
          <a:prstGeom prst="rect">
            <a:avLst/>
          </a:prstGeom>
          <a:noFill/>
          <a:ln w="9525">
            <a:noFill/>
            <a:miter lim="800000"/>
            <a:headEnd/>
            <a:tailEnd/>
          </a:ln>
        </p:spPr>
      </p:pic>
      <p:pic>
        <p:nvPicPr>
          <p:cNvPr id="81924" name="Picture 9" descr="Trotsky_militant"/>
          <p:cNvPicPr>
            <a:picLocks noChangeAspect="1" noChangeArrowheads="1"/>
          </p:cNvPicPr>
          <p:nvPr/>
        </p:nvPicPr>
        <p:blipFill>
          <a:blip r:embed="rId4"/>
          <a:srcRect/>
          <a:stretch>
            <a:fillRect/>
          </a:stretch>
        </p:blipFill>
        <p:spPr bwMode="auto">
          <a:xfrm>
            <a:off x="228600" y="3822700"/>
            <a:ext cx="4572000" cy="3035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0"/>
            <a:ext cx="8229600" cy="762000"/>
          </a:xfrm>
        </p:spPr>
        <p:txBody>
          <a:bodyPr lIns="91440" rIns="91440"/>
          <a:lstStyle/>
          <a:p>
            <a:pPr eaLnBrk="1" hangingPunct="1">
              <a:defRPr/>
            </a:pPr>
            <a:r>
              <a:rPr lang="en-US" smtClean="0">
                <a:effectLst>
                  <a:outerShdw blurRad="38100" dist="38100" dir="2700000" algn="tl">
                    <a:srgbClr val="000000"/>
                  </a:outerShdw>
                </a:effectLst>
              </a:rPr>
              <a:t>November Revolution (cont)</a:t>
            </a:r>
          </a:p>
        </p:txBody>
      </p:sp>
      <p:sp>
        <p:nvSpPr>
          <p:cNvPr id="43013" name="Rectangle 5"/>
          <p:cNvSpPr>
            <a:spLocks noGrp="1" noChangeArrowheads="1"/>
          </p:cNvSpPr>
          <p:nvPr>
            <p:ph type="body" sz="half" idx="4294967295"/>
          </p:nvPr>
        </p:nvSpPr>
        <p:spPr>
          <a:xfrm>
            <a:off x="5334000" y="914400"/>
            <a:ext cx="3810000" cy="5943600"/>
          </a:xfrm>
        </p:spPr>
        <p:txBody>
          <a:bodyPr/>
          <a:lstStyle/>
          <a:p>
            <a:pPr eaLnBrk="1" hangingPunct="1">
              <a:defRPr/>
            </a:pPr>
            <a:r>
              <a:rPr lang="en-US" sz="2600" b="1" smtClean="0">
                <a:effectLst>
                  <a:outerShdw blurRad="38100" dist="38100" dir="2700000" algn="tl">
                    <a:srgbClr val="000000"/>
                  </a:outerShdw>
                </a:effectLst>
              </a:rPr>
              <a:t>Political Police organized: </a:t>
            </a:r>
            <a:r>
              <a:rPr lang="en-US" sz="2600" b="1" smtClean="0">
                <a:solidFill>
                  <a:srgbClr val="99FF66"/>
                </a:solidFill>
                <a:effectLst>
                  <a:outerShdw blurRad="38100" dist="38100" dir="2700000" algn="tl">
                    <a:srgbClr val="000000"/>
                  </a:outerShdw>
                </a:effectLst>
              </a:rPr>
              <a:t>CHEKA</a:t>
            </a:r>
          </a:p>
          <a:p>
            <a:pPr eaLnBrk="1" hangingPunct="1">
              <a:defRPr/>
            </a:pPr>
            <a:r>
              <a:rPr lang="en-US" sz="2600" b="1" smtClean="0">
                <a:effectLst>
                  <a:outerShdw blurRad="38100" dist="38100" dir="2700000" algn="tl">
                    <a:srgbClr val="000000"/>
                  </a:outerShdw>
                </a:effectLst>
              </a:rPr>
              <a:t>Revolutionary army created with Trotsky in charge = “Red Army”</a:t>
            </a:r>
          </a:p>
          <a:p>
            <a:pPr eaLnBrk="1" hangingPunct="1">
              <a:defRPr/>
            </a:pPr>
            <a:r>
              <a:rPr lang="en-US" sz="2600" b="1" smtClean="0">
                <a:effectLst>
                  <a:outerShdw blurRad="38100" dist="38100" dir="2700000" algn="tl">
                    <a:srgbClr val="000000"/>
                  </a:outerShdw>
                </a:effectLst>
              </a:rPr>
              <a:t>Bolshevik Party renamed Communist Party in March of 1918</a:t>
            </a:r>
          </a:p>
        </p:txBody>
      </p:sp>
      <p:pic>
        <p:nvPicPr>
          <p:cNvPr id="83971" name="Picture 6" descr="red Army"/>
          <p:cNvPicPr>
            <a:picLocks noChangeAspect="1" noChangeArrowheads="1"/>
          </p:cNvPicPr>
          <p:nvPr/>
        </p:nvPicPr>
        <p:blipFill>
          <a:blip r:embed="rId3"/>
          <a:srcRect/>
          <a:stretch>
            <a:fillRect/>
          </a:stretch>
        </p:blipFill>
        <p:spPr bwMode="auto">
          <a:xfrm>
            <a:off x="0" y="685800"/>
            <a:ext cx="4114800" cy="3028950"/>
          </a:xfrm>
          <a:prstGeom prst="rect">
            <a:avLst/>
          </a:prstGeom>
          <a:noFill/>
          <a:ln w="9525">
            <a:noFill/>
            <a:miter lim="800000"/>
            <a:headEnd/>
            <a:tailEnd/>
          </a:ln>
        </p:spPr>
      </p:pic>
      <p:pic>
        <p:nvPicPr>
          <p:cNvPr id="83972" name="Picture 9" descr="Felix_Dzerzhinsky_1919"/>
          <p:cNvPicPr>
            <a:picLocks noChangeAspect="1" noChangeArrowheads="1"/>
          </p:cNvPicPr>
          <p:nvPr/>
        </p:nvPicPr>
        <p:blipFill>
          <a:blip r:embed="rId4"/>
          <a:srcRect/>
          <a:stretch>
            <a:fillRect/>
          </a:stretch>
        </p:blipFill>
        <p:spPr bwMode="auto">
          <a:xfrm>
            <a:off x="2408238" y="3352800"/>
            <a:ext cx="2725737" cy="373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lgn="ctr">
              <a:spcBef>
                <a:spcPct val="50000"/>
              </a:spcBef>
            </a:pPr>
            <a:r>
              <a:rPr lang="en-US" sz="3600" b="1">
                <a:latin typeface="Georgia" pitchFamily="18" charset="0"/>
              </a:rPr>
              <a:t>The “White Man’s Burden”</a:t>
            </a:r>
          </a:p>
        </p:txBody>
      </p:sp>
      <p:sp>
        <p:nvSpPr>
          <p:cNvPr id="20482" name="Text Box 3"/>
          <p:cNvSpPr txBox="1">
            <a:spLocks noChangeArrowheads="1"/>
          </p:cNvSpPr>
          <p:nvPr/>
        </p:nvSpPr>
        <p:spPr bwMode="auto">
          <a:xfrm>
            <a:off x="2819400" y="5791200"/>
            <a:ext cx="3352800" cy="457200"/>
          </a:xfrm>
          <a:prstGeom prst="rect">
            <a:avLst/>
          </a:prstGeom>
          <a:noFill/>
          <a:ln w="9525">
            <a:noFill/>
            <a:miter lim="800000"/>
            <a:headEnd/>
            <a:tailEnd/>
          </a:ln>
        </p:spPr>
        <p:txBody>
          <a:bodyPr>
            <a:spAutoFit/>
          </a:bodyPr>
          <a:lstStyle/>
          <a:p>
            <a:pPr algn="ctr">
              <a:spcBef>
                <a:spcPct val="50000"/>
              </a:spcBef>
            </a:pPr>
            <a:r>
              <a:rPr lang="en-US" b="1">
                <a:latin typeface="Georgia" pitchFamily="18" charset="0"/>
              </a:rPr>
              <a:t>Rudyard Kipling</a:t>
            </a:r>
          </a:p>
        </p:txBody>
      </p:sp>
      <p:pic>
        <p:nvPicPr>
          <p:cNvPr id="20483" name="Picture 4" descr="kipling"/>
          <p:cNvPicPr>
            <a:picLocks noChangeAspect="1" noChangeArrowheads="1"/>
          </p:cNvPicPr>
          <p:nvPr/>
        </p:nvPicPr>
        <p:blipFill>
          <a:blip r:embed="rId2">
            <a:lum contrast="6000"/>
          </a:blip>
          <a:srcRect/>
          <a:stretch>
            <a:fillRect/>
          </a:stretch>
        </p:blipFill>
        <p:spPr bwMode="auto">
          <a:xfrm>
            <a:off x="2971800" y="1143000"/>
            <a:ext cx="3176588" cy="441960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57200" y="0"/>
            <a:ext cx="8229600" cy="685800"/>
          </a:xfrm>
        </p:spPr>
        <p:txBody>
          <a:bodyPr lIns="91440" rIns="91440"/>
          <a:lstStyle/>
          <a:p>
            <a:pPr eaLnBrk="1" hangingPunct="1">
              <a:defRPr/>
            </a:pPr>
            <a:r>
              <a:rPr lang="en-US" sz="4200" smtClean="0">
                <a:effectLst>
                  <a:outerShdw blurRad="38100" dist="38100" dir="2700000" algn="tl">
                    <a:srgbClr val="000000"/>
                  </a:outerShdw>
                </a:effectLst>
              </a:rPr>
              <a:t>November Revolution (cont)</a:t>
            </a:r>
          </a:p>
        </p:txBody>
      </p:sp>
      <p:sp>
        <p:nvSpPr>
          <p:cNvPr id="45061" name="Rectangle 5"/>
          <p:cNvSpPr>
            <a:spLocks noGrp="1" noChangeArrowheads="1"/>
          </p:cNvSpPr>
          <p:nvPr>
            <p:ph type="body" sz="half" idx="4294967295"/>
          </p:nvPr>
        </p:nvSpPr>
        <p:spPr>
          <a:xfrm>
            <a:off x="4648200" y="762000"/>
            <a:ext cx="4495800" cy="6096000"/>
          </a:xfrm>
        </p:spPr>
        <p:txBody>
          <a:bodyPr/>
          <a:lstStyle/>
          <a:p>
            <a:pPr eaLnBrk="1" hangingPunct="1">
              <a:lnSpc>
                <a:spcPct val="90000"/>
              </a:lnSpc>
              <a:defRPr/>
            </a:pPr>
            <a:r>
              <a:rPr lang="en-CA" sz="2200" b="1" smtClean="0">
                <a:effectLst>
                  <a:outerShdw blurRad="38100" dist="38100" dir="2700000" algn="tl">
                    <a:srgbClr val="000000"/>
                  </a:outerShdw>
                </a:effectLst>
              </a:rPr>
              <a:t>Lenin’s 1st task was to get Russia out of the war so he could concentrate on internal reform…</a:t>
            </a:r>
            <a:endParaRPr lang="en-US" sz="2200" b="1" smtClean="0">
              <a:effectLst>
                <a:outerShdw blurRad="38100" dist="38100" dir="2700000" algn="tl">
                  <a:srgbClr val="000000"/>
                </a:outerShdw>
              </a:effectLst>
            </a:endParaRPr>
          </a:p>
          <a:p>
            <a:pPr eaLnBrk="1" hangingPunct="1">
              <a:lnSpc>
                <a:spcPct val="90000"/>
              </a:lnSpc>
              <a:defRPr/>
            </a:pPr>
            <a:r>
              <a:rPr lang="en-US" sz="2200" b="1" smtClean="0">
                <a:effectLst>
                  <a:outerShdw blurRad="38100" dist="38100" dir="2700000" algn="tl">
                    <a:srgbClr val="000000"/>
                  </a:outerShdw>
                </a:effectLst>
              </a:rPr>
              <a:t>The </a:t>
            </a:r>
            <a:r>
              <a:rPr lang="en-US" sz="2200" b="1" smtClean="0">
                <a:solidFill>
                  <a:srgbClr val="99FF66"/>
                </a:solidFill>
                <a:effectLst>
                  <a:outerShdw blurRad="38100" dist="38100" dir="2700000" algn="tl">
                    <a:srgbClr val="000000"/>
                  </a:outerShdw>
                </a:effectLst>
              </a:rPr>
              <a:t>Treaty of Brest-Litovsk</a:t>
            </a:r>
            <a:r>
              <a:rPr lang="en-US" sz="2200" b="1" smtClean="0">
                <a:effectLst>
                  <a:outerShdw blurRad="38100" dist="38100" dir="2700000" algn="tl">
                    <a:srgbClr val="000000"/>
                  </a:outerShdw>
                </a:effectLst>
              </a:rPr>
              <a:t> negotiated with the Germans, </a:t>
            </a:r>
            <a:r>
              <a:rPr lang="en-CA" sz="2200" b="1" smtClean="0">
                <a:effectLst>
                  <a:outerShdw blurRad="38100" dist="38100" dir="2700000" algn="tl">
                    <a:srgbClr val="000000"/>
                  </a:outerShdw>
                </a:effectLst>
              </a:rPr>
              <a:t>giving them much Russian territory, population, and resources</a:t>
            </a:r>
            <a:endParaRPr lang="en-US" sz="2200" b="1" smtClean="0">
              <a:effectLst>
                <a:outerShdw blurRad="38100" dist="38100" dir="2700000" algn="tl">
                  <a:srgbClr val="000000"/>
                </a:outerShdw>
              </a:effectLst>
            </a:endParaRPr>
          </a:p>
          <a:p>
            <a:pPr eaLnBrk="1" hangingPunct="1">
              <a:lnSpc>
                <a:spcPct val="90000"/>
              </a:lnSpc>
              <a:defRPr/>
            </a:pPr>
            <a:r>
              <a:rPr lang="en-US" sz="2200" b="1" smtClean="0">
                <a:effectLst>
                  <a:outerShdw blurRad="38100" dist="38100" dir="2700000" algn="tl">
                    <a:srgbClr val="000000"/>
                  </a:outerShdw>
                </a:effectLst>
              </a:rPr>
              <a:t>Civil War followed, 1917-1920</a:t>
            </a:r>
          </a:p>
          <a:p>
            <a:pPr eaLnBrk="1" hangingPunct="1">
              <a:lnSpc>
                <a:spcPct val="90000"/>
              </a:lnSpc>
              <a:buFont typeface="Wingdings 2" pitchFamily="18" charset="2"/>
              <a:buNone/>
              <a:defRPr/>
            </a:pPr>
            <a:r>
              <a:rPr lang="en-US" sz="2200" b="1" smtClean="0">
                <a:effectLst>
                  <a:outerShdw blurRad="38100" dist="38100" dir="2700000" algn="tl">
                    <a:srgbClr val="000000"/>
                  </a:outerShdw>
                </a:effectLst>
              </a:rPr>
              <a:t>	</a:t>
            </a:r>
            <a:r>
              <a:rPr lang="en-US" sz="2200" b="1" smtClean="0">
                <a:effectLst>
                  <a:outerShdw blurRad="38100" dist="38100" dir="2700000" algn="tl">
                    <a:srgbClr val="000000"/>
                  </a:outerShdw>
                </a:effectLst>
                <a:sym typeface="Wingdings" pitchFamily="2" charset="2"/>
              </a:rPr>
              <a:t></a:t>
            </a:r>
            <a:r>
              <a:rPr lang="en-US" sz="2200" b="1" smtClean="0">
                <a:effectLst>
                  <a:outerShdw blurRad="38100" dist="38100" dir="2700000" algn="tl">
                    <a:srgbClr val="000000"/>
                  </a:outerShdw>
                </a:effectLst>
              </a:rPr>
              <a:t>“Reds” versus “Whites”</a:t>
            </a:r>
          </a:p>
          <a:p>
            <a:pPr eaLnBrk="1" hangingPunct="1">
              <a:lnSpc>
                <a:spcPct val="90000"/>
              </a:lnSpc>
              <a:defRPr/>
            </a:pPr>
            <a:r>
              <a:rPr lang="en-US" sz="2200" b="1" smtClean="0">
                <a:effectLst>
                  <a:outerShdw blurRad="38100" dist="38100" dir="2700000" algn="tl">
                    <a:srgbClr val="000000"/>
                  </a:outerShdw>
                </a:effectLst>
              </a:rPr>
              <a:t>Complete breakdown of Russian economy and society</a:t>
            </a:r>
          </a:p>
        </p:txBody>
      </p:sp>
      <p:pic>
        <p:nvPicPr>
          <p:cNvPr id="86019" name="Picture 6" descr="brest-litovsk"/>
          <p:cNvPicPr>
            <a:picLocks noChangeAspect="1" noChangeArrowheads="1"/>
          </p:cNvPicPr>
          <p:nvPr/>
        </p:nvPicPr>
        <p:blipFill>
          <a:blip r:embed="rId3"/>
          <a:srcRect/>
          <a:stretch>
            <a:fillRect/>
          </a:stretch>
        </p:blipFill>
        <p:spPr bwMode="auto">
          <a:xfrm>
            <a:off x="0" y="1600200"/>
            <a:ext cx="4572000"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idx="4294967295"/>
          </p:nvPr>
        </p:nvSpPr>
        <p:spPr>
          <a:xfrm>
            <a:off x="457200" y="274638"/>
            <a:ext cx="7467600" cy="563562"/>
          </a:xfrm>
        </p:spPr>
        <p:txBody>
          <a:bodyPr lIns="91440" rIns="91440"/>
          <a:lstStyle/>
          <a:p>
            <a:pPr eaLnBrk="1" hangingPunct="1">
              <a:defRPr/>
            </a:pPr>
            <a:r>
              <a:rPr lang="en-US" sz="4200" smtClean="0">
                <a:effectLst>
                  <a:outerShdw blurRad="38100" dist="38100" dir="2700000" algn="tl">
                    <a:srgbClr val="000000"/>
                  </a:outerShdw>
                </a:effectLst>
              </a:rPr>
              <a:t>Interpreting the Russian Revolution</a:t>
            </a:r>
          </a:p>
        </p:txBody>
      </p:sp>
      <p:sp>
        <p:nvSpPr>
          <p:cNvPr id="47110" name="Rectangle 6"/>
          <p:cNvSpPr>
            <a:spLocks noGrp="1" noChangeArrowheads="1"/>
          </p:cNvSpPr>
          <p:nvPr>
            <p:ph type="body" sz="half" idx="4294967295"/>
          </p:nvPr>
        </p:nvSpPr>
        <p:spPr>
          <a:xfrm>
            <a:off x="4648200" y="1143000"/>
            <a:ext cx="4495800" cy="5715000"/>
          </a:xfrm>
        </p:spPr>
        <p:txBody>
          <a:bodyPr/>
          <a:lstStyle/>
          <a:p>
            <a:pPr eaLnBrk="1" hangingPunct="1">
              <a:defRPr/>
            </a:pPr>
            <a:r>
              <a:rPr lang="en-US" sz="2600" smtClean="0">
                <a:effectLst>
                  <a:outerShdw blurRad="38100" dist="38100" dir="2700000" algn="tl">
                    <a:srgbClr val="000000"/>
                  </a:outerShdw>
                </a:effectLst>
              </a:rPr>
              <a:t>The official Marxist interpretation</a:t>
            </a:r>
          </a:p>
          <a:p>
            <a:pPr eaLnBrk="1" hangingPunct="1">
              <a:buFont typeface="Wingdings 2" pitchFamily="18" charset="2"/>
              <a:buNone/>
              <a:defRPr/>
            </a:pPr>
            <a:r>
              <a:rPr lang="en-US" sz="2600" smtClean="0">
                <a:effectLst>
                  <a:outerShdw blurRad="38100" dist="38100" dir="2700000" algn="tl">
                    <a:srgbClr val="000000"/>
                  </a:outerShdw>
                </a:effectLst>
              </a:rPr>
              <a:t>	</a:t>
            </a:r>
            <a:r>
              <a:rPr lang="en-US" sz="2600" smtClean="0">
                <a:effectLst>
                  <a:outerShdw blurRad="38100" dist="38100" dir="2700000" algn="tl">
                    <a:srgbClr val="000000"/>
                  </a:outerShdw>
                </a:effectLst>
                <a:sym typeface="Wingdings" pitchFamily="2" charset="2"/>
              </a:rPr>
              <a:t> </a:t>
            </a:r>
            <a:r>
              <a:rPr lang="en-US" sz="2600" smtClean="0">
                <a:effectLst>
                  <a:outerShdw blurRad="38100" dist="38100" dir="2700000" algn="tl">
                    <a:srgbClr val="000000"/>
                  </a:outerShdw>
                </a:effectLst>
              </a:rPr>
              <a:t>The importance of a permanent international revolution</a:t>
            </a:r>
          </a:p>
          <a:p>
            <a:pPr eaLnBrk="1" hangingPunct="1">
              <a:defRPr/>
            </a:pPr>
            <a:r>
              <a:rPr lang="en-US" sz="2600" smtClean="0">
                <a:effectLst>
                  <a:outerShdw blurRad="38100" dist="38100" dir="2700000" algn="tl">
                    <a:srgbClr val="000000"/>
                  </a:outerShdw>
                </a:effectLst>
              </a:rPr>
              <a:t>Function of Russian History and Culture</a:t>
            </a:r>
          </a:p>
          <a:p>
            <a:pPr eaLnBrk="1" hangingPunct="1">
              <a:defRPr/>
            </a:pPr>
            <a:r>
              <a:rPr lang="en-US" sz="2600" smtClean="0">
                <a:effectLst>
                  <a:outerShdw blurRad="38100" dist="38100" dir="2700000" algn="tl">
                    <a:srgbClr val="000000"/>
                  </a:outerShdw>
                </a:effectLst>
              </a:rPr>
              <a:t>Imposed Revolution on an unwilling victim</a:t>
            </a:r>
          </a:p>
          <a:p>
            <a:pPr eaLnBrk="1" hangingPunct="1">
              <a:defRPr/>
            </a:pPr>
            <a:r>
              <a:rPr lang="en-US" sz="2600" smtClean="0">
                <a:effectLst>
                  <a:outerShdw blurRad="38100" dist="38100" dir="2700000" algn="tl">
                    <a:srgbClr val="000000"/>
                  </a:outerShdw>
                </a:effectLst>
              </a:rPr>
              <a:t>A Social Revolution…</a:t>
            </a:r>
          </a:p>
        </p:txBody>
      </p:sp>
      <p:pic>
        <p:nvPicPr>
          <p:cNvPr id="88067" name="Picture 7" descr="interp"/>
          <p:cNvPicPr>
            <a:picLocks noChangeAspect="1" noChangeArrowheads="1"/>
          </p:cNvPicPr>
          <p:nvPr/>
        </p:nvPicPr>
        <p:blipFill>
          <a:blip r:embed="rId3"/>
          <a:srcRect/>
          <a:stretch>
            <a:fillRect/>
          </a:stretch>
        </p:blipFill>
        <p:spPr bwMode="auto">
          <a:xfrm>
            <a:off x="447675" y="914400"/>
            <a:ext cx="3806825"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lIns="91440" rIns="91440"/>
          <a:lstStyle/>
          <a:p>
            <a:pPr eaLnBrk="1" hangingPunct="1">
              <a:defRPr/>
            </a:pPr>
            <a:endParaRPr lang="en-US" smtClean="0">
              <a:effectLst>
                <a:outerShdw blurRad="38100" dist="38100" dir="2700000" algn="tl">
                  <a:srgbClr val="000000"/>
                </a:outerShdw>
              </a:effectLst>
            </a:endParaRPr>
          </a:p>
        </p:txBody>
      </p:sp>
      <p:sp>
        <p:nvSpPr>
          <p:cNvPr id="80899" name="Rectangle 3"/>
          <p:cNvSpPr>
            <a:spLocks noGrp="1" noChangeArrowheads="1"/>
          </p:cNvSpPr>
          <p:nvPr>
            <p:ph type="body" idx="4294967295"/>
          </p:nvPr>
        </p:nvSpPr>
        <p:spPr/>
        <p:txBody>
          <a:bodyPr/>
          <a:lstStyle/>
          <a:p>
            <a:pPr eaLnBrk="1" hangingPunct="1">
              <a:defRPr/>
            </a:pPr>
            <a:endParaRPr lang="en-US" smtClean="0">
              <a:effectLst>
                <a:outerShdw blurRad="38100" dist="38100" dir="2700000" algn="tl">
                  <a:srgbClr val="000000"/>
                </a:outerShdw>
              </a:effectLst>
            </a:endParaRPr>
          </a:p>
        </p:txBody>
      </p:sp>
      <p:pic>
        <p:nvPicPr>
          <p:cNvPr id="90115" name="Picture 5" descr="ussr"/>
          <p:cNvPicPr>
            <a:picLocks noChangeAspect="1" noChangeArrowheads="1"/>
          </p:cNvPicPr>
          <p:nvPr/>
        </p:nvPicPr>
        <p:blipFill>
          <a:blip r:embed="rId3"/>
          <a:srcRect/>
          <a:stretch>
            <a:fillRect/>
          </a:stretch>
        </p:blipFill>
        <p:spPr bwMode="auto">
          <a:xfrm>
            <a:off x="-304800" y="-304800"/>
            <a:ext cx="9677400" cy="739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normAutofit fontScale="90000"/>
          </a:bodyPr>
          <a:lstStyle/>
          <a:p>
            <a:pPr eaLnBrk="1" fontAlgn="auto" hangingPunct="1">
              <a:spcAft>
                <a:spcPts val="0"/>
              </a:spcAft>
              <a:defRPr/>
            </a:pPr>
            <a:r>
              <a:rPr lang="en-US"/>
              <a:t>The Provisional Government</a:t>
            </a:r>
          </a:p>
        </p:txBody>
      </p:sp>
      <p:sp>
        <p:nvSpPr>
          <p:cNvPr id="92162" name="Rectangle 5"/>
          <p:cNvSpPr>
            <a:spLocks noGrp="1" noChangeArrowheads="1"/>
          </p:cNvSpPr>
          <p:nvPr>
            <p:ph idx="1"/>
          </p:nvPr>
        </p:nvSpPr>
        <p:spPr/>
        <p:txBody>
          <a:bodyPr/>
          <a:lstStyle/>
          <a:p>
            <a:pPr eaLnBrk="1" hangingPunct="1"/>
            <a:r>
              <a:rPr lang="en-US" smtClean="0"/>
              <a:t>After the abdication of the tsar, the provisional government continued to support the war effort.</a:t>
            </a:r>
          </a:p>
          <a:p>
            <a:pPr eaLnBrk="1" hangingPunct="1"/>
            <a:r>
              <a:rPr lang="en-US" smtClean="0"/>
              <a:t>After one failed coup attempt, a second coup led by </a:t>
            </a:r>
            <a:r>
              <a:rPr lang="en-US" b="1" smtClean="0"/>
              <a:t>Lenin</a:t>
            </a:r>
            <a:r>
              <a:rPr lang="en-US" smtClean="0"/>
              <a:t> and </a:t>
            </a:r>
            <a:r>
              <a:rPr lang="en-US" b="1" smtClean="0"/>
              <a:t>Trotsky</a:t>
            </a:r>
            <a:r>
              <a:rPr lang="en-US" smtClean="0"/>
              <a:t> was successful in November.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normAutofit fontScale="90000"/>
          </a:bodyPr>
          <a:lstStyle/>
          <a:p>
            <a:pPr eaLnBrk="1" fontAlgn="auto" hangingPunct="1">
              <a:spcAft>
                <a:spcPts val="0"/>
              </a:spcAft>
              <a:defRPr/>
            </a:pPr>
            <a:r>
              <a:rPr lang="en-US"/>
              <a:t>The Communist Dictatorship</a:t>
            </a:r>
          </a:p>
        </p:txBody>
      </p:sp>
      <p:sp>
        <p:nvSpPr>
          <p:cNvPr id="39941" name="Rectangle 5"/>
          <p:cNvSpPr>
            <a:spLocks noGrp="1" noChangeArrowheads="1"/>
          </p:cNvSpPr>
          <p:nvPr>
            <p:ph idx="1"/>
          </p:nvPr>
        </p:nvSpPr>
        <p:spPr/>
        <p:txBody>
          <a:bodyPr>
            <a:normAutofit lnSpcReduction="10000"/>
          </a:bodyPr>
          <a:lstStyle/>
          <a:p>
            <a:pPr marL="420624" indent="-384048" eaLnBrk="1" fontAlgn="auto" hangingPunct="1">
              <a:lnSpc>
                <a:spcPct val="90000"/>
              </a:lnSpc>
              <a:spcAft>
                <a:spcPts val="0"/>
              </a:spcAft>
              <a:buFont typeface="Wingdings 2"/>
              <a:buChar char=""/>
              <a:defRPr/>
            </a:pPr>
            <a:r>
              <a:rPr lang="en-US" sz="2800"/>
              <a:t>The government nationalized the land and turned it over to peasants. </a:t>
            </a:r>
          </a:p>
          <a:p>
            <a:pPr marL="420624" indent="-384048" eaLnBrk="1" fontAlgn="auto" hangingPunct="1">
              <a:lnSpc>
                <a:spcPct val="90000"/>
              </a:lnSpc>
              <a:spcAft>
                <a:spcPts val="0"/>
              </a:spcAft>
              <a:buFont typeface="Wingdings 2"/>
              <a:buChar char=""/>
              <a:defRPr/>
            </a:pPr>
            <a:r>
              <a:rPr lang="en-US" sz="2800"/>
              <a:t>Russia was taken out of the war.</a:t>
            </a:r>
          </a:p>
          <a:p>
            <a:pPr marL="420624" indent="-384048" eaLnBrk="1" fontAlgn="auto" hangingPunct="1">
              <a:lnSpc>
                <a:spcPct val="90000"/>
              </a:lnSpc>
              <a:spcAft>
                <a:spcPts val="0"/>
              </a:spcAft>
              <a:buFont typeface="Wingdings 2"/>
              <a:buChar char=""/>
              <a:defRPr/>
            </a:pPr>
            <a:r>
              <a:rPr lang="en-US" sz="2800"/>
              <a:t>The </a:t>
            </a:r>
            <a:r>
              <a:rPr lang="en-US" sz="2800" b="1"/>
              <a:t>Treaty of Brest-Litovsk</a:t>
            </a:r>
            <a:r>
              <a:rPr lang="en-US" sz="2800"/>
              <a:t> yielded Poland, Finland, the Baltic states, and Ukraine to Germany. </a:t>
            </a:r>
          </a:p>
          <a:p>
            <a:pPr marL="420624" indent="-384048" eaLnBrk="1" fontAlgn="auto" hangingPunct="1">
              <a:lnSpc>
                <a:spcPct val="90000"/>
              </a:lnSpc>
              <a:spcAft>
                <a:spcPts val="0"/>
              </a:spcAft>
              <a:buFont typeface="Wingdings 2"/>
              <a:buChar char=""/>
              <a:defRPr/>
            </a:pPr>
            <a:r>
              <a:rPr lang="en-US" sz="2800"/>
              <a:t>After a three year battle between the Red Army, controlled by Lenin, and the White Russians, who opposed the revolution, Lenin’s </a:t>
            </a:r>
            <a:r>
              <a:rPr lang="en-US" sz="2800" b="1"/>
              <a:t>Bolshevik</a:t>
            </a:r>
            <a:r>
              <a:rPr lang="en-US" sz="2800"/>
              <a:t> forces were in firm control.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4"/>
          <p:cNvSpPr>
            <a:spLocks noGrp="1" noChangeArrowheads="1"/>
          </p:cNvSpPr>
          <p:nvPr>
            <p:ph type="title"/>
          </p:nvPr>
        </p:nvSpPr>
        <p:spPr/>
        <p:txBody>
          <a:bodyPr/>
          <a:lstStyle/>
          <a:p>
            <a:pPr eaLnBrk="1" hangingPunct="1"/>
            <a:r>
              <a:rPr lang="en-US" smtClean="0"/>
              <a:t>The End of World War I</a:t>
            </a:r>
          </a:p>
        </p:txBody>
      </p:sp>
      <p:sp>
        <p:nvSpPr>
          <p:cNvPr id="94210" name="Rectangle 5"/>
          <p:cNvSpPr>
            <a:spLocks noGrp="1" noChangeArrowheads="1"/>
          </p:cNvSpPr>
          <p:nvPr>
            <p:ph idx="1"/>
          </p:nvPr>
        </p:nvSpPr>
        <p:spPr/>
        <p:txBody>
          <a:bodyPr/>
          <a:lstStyle/>
          <a:p>
            <a:pPr eaLnBrk="1" hangingPunct="1"/>
            <a:r>
              <a:rPr lang="en-US" smtClean="0"/>
              <a:t>With Russia out of the war Germany, in control of important European resources like food, could focus on the western front.</a:t>
            </a:r>
          </a:p>
          <a:p>
            <a:pPr eaLnBrk="1" hangingPunct="1"/>
            <a:r>
              <a:rPr lang="en-US" smtClean="0"/>
              <a:t>The deadlock continued through 1917 although American involvement would change the tide of the war.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4"/>
          <p:cNvSpPr>
            <a:spLocks noGrp="1" noChangeArrowheads="1"/>
          </p:cNvSpPr>
          <p:nvPr>
            <p:ph type="title"/>
          </p:nvPr>
        </p:nvSpPr>
        <p:spPr/>
        <p:txBody>
          <a:bodyPr/>
          <a:lstStyle/>
          <a:p>
            <a:pPr eaLnBrk="1" hangingPunct="1"/>
            <a:r>
              <a:rPr lang="en-US" smtClean="0"/>
              <a:t>Germany’s Last Offensive</a:t>
            </a:r>
          </a:p>
        </p:txBody>
      </p:sp>
      <p:sp>
        <p:nvSpPr>
          <p:cNvPr id="44037" name="Rectangle 5"/>
          <p:cNvSpPr>
            <a:spLocks noGrp="1" noChangeArrowheads="1"/>
          </p:cNvSpPr>
          <p:nvPr>
            <p:ph idx="1"/>
          </p:nvPr>
        </p:nvSpPr>
        <p:spPr/>
        <p:txBody>
          <a:bodyPr>
            <a:normAutofit fontScale="92500" lnSpcReduction="10000"/>
          </a:bodyPr>
          <a:lstStyle/>
          <a:p>
            <a:pPr marL="420624" indent="-384048" eaLnBrk="1" fontAlgn="auto" hangingPunct="1">
              <a:lnSpc>
                <a:spcPct val="90000"/>
              </a:lnSpc>
              <a:spcAft>
                <a:spcPts val="0"/>
              </a:spcAft>
              <a:buFont typeface="Wingdings 2"/>
              <a:buChar char=""/>
              <a:defRPr/>
            </a:pPr>
            <a:r>
              <a:rPr lang="en-US" sz="2800"/>
              <a:t>In March, the Germans mounted a final unsuccessful offensive.</a:t>
            </a:r>
          </a:p>
          <a:p>
            <a:pPr marL="420624" indent="-384048" eaLnBrk="1" fontAlgn="auto" hangingPunct="1">
              <a:lnSpc>
                <a:spcPct val="90000"/>
              </a:lnSpc>
              <a:spcAft>
                <a:spcPts val="0"/>
              </a:spcAft>
              <a:buFont typeface="Wingdings 2"/>
              <a:buChar char=""/>
              <a:defRPr/>
            </a:pPr>
            <a:r>
              <a:rPr lang="en-US" sz="2800"/>
              <a:t>With Austria, Bulgaria, and Turkey essentially out of the war, the Germany army was finished. </a:t>
            </a:r>
          </a:p>
          <a:p>
            <a:pPr marL="420624" indent="-384048" eaLnBrk="1" fontAlgn="auto" hangingPunct="1">
              <a:lnSpc>
                <a:spcPct val="90000"/>
              </a:lnSpc>
              <a:spcAft>
                <a:spcPts val="0"/>
              </a:spcAft>
              <a:buFont typeface="Wingdings 2"/>
              <a:buChar char=""/>
              <a:defRPr/>
            </a:pPr>
            <a:r>
              <a:rPr lang="en-US" sz="2800"/>
              <a:t>Germany set up a new government to be established on democratic principles and asked for peace based on the Fourteen Points that were the American’s war aims.</a:t>
            </a:r>
          </a:p>
          <a:p>
            <a:pPr marL="722376" lvl="1" indent="-274320" eaLnBrk="1" fontAlgn="auto" hangingPunct="1">
              <a:lnSpc>
                <a:spcPct val="90000"/>
              </a:lnSpc>
              <a:spcAft>
                <a:spcPts val="0"/>
              </a:spcAft>
              <a:buFont typeface="Wingdings 2"/>
              <a:buChar char=""/>
              <a:defRPr/>
            </a:pPr>
            <a:r>
              <a:rPr lang="en-US" sz="2400" b="1"/>
              <a:t>Fourteen Points</a:t>
            </a:r>
            <a:r>
              <a:rPr lang="en-US" sz="2400"/>
              <a:t> included self-determination for nationalities, open diplomacy, freedom of the seas, and the establishment of a League of Nations to keep the peace.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Grp="1" noChangeArrowheads="1"/>
          </p:cNvSpPr>
          <p:nvPr>
            <p:ph type="title"/>
          </p:nvPr>
        </p:nvSpPr>
        <p:spPr/>
        <p:txBody>
          <a:bodyPr/>
          <a:lstStyle/>
          <a:p>
            <a:pPr eaLnBrk="1" hangingPunct="1"/>
            <a:r>
              <a:rPr lang="en-US" smtClean="0"/>
              <a:t>The Armistice</a:t>
            </a:r>
          </a:p>
        </p:txBody>
      </p:sp>
      <p:sp>
        <p:nvSpPr>
          <p:cNvPr id="46085" name="Rectangle 5"/>
          <p:cNvSpPr>
            <a:spLocks noGrp="1" noChangeArrowheads="1"/>
          </p:cNvSpPr>
          <p:nvPr>
            <p:ph idx="1"/>
          </p:nvPr>
        </p:nvSpPr>
        <p:spPr/>
        <p:txBody>
          <a:bodyPr>
            <a:normAutofit fontScale="92500" lnSpcReduction="10000"/>
          </a:bodyPr>
          <a:lstStyle/>
          <a:p>
            <a:pPr marL="420624" indent="-384048" eaLnBrk="1" fontAlgn="auto" hangingPunct="1">
              <a:lnSpc>
                <a:spcPct val="90000"/>
              </a:lnSpc>
              <a:spcAft>
                <a:spcPts val="0"/>
              </a:spcAft>
              <a:buFont typeface="Wingdings 2"/>
              <a:buChar char=""/>
              <a:defRPr/>
            </a:pPr>
            <a:r>
              <a:rPr lang="en-US" sz="2800"/>
              <a:t>Germans felt betrayed by the terms of the treaty</a:t>
            </a:r>
          </a:p>
          <a:p>
            <a:pPr marL="420624" indent="-384048" eaLnBrk="1" fontAlgn="auto" hangingPunct="1">
              <a:lnSpc>
                <a:spcPct val="90000"/>
              </a:lnSpc>
              <a:spcAft>
                <a:spcPts val="0"/>
              </a:spcAft>
              <a:buFont typeface="Wingdings 2"/>
              <a:buChar char=""/>
              <a:defRPr/>
            </a:pPr>
            <a:r>
              <a:rPr lang="en-US" sz="2800"/>
              <a:t>Casualties on both sides came to ten million dead and over twenty million wounded.</a:t>
            </a:r>
          </a:p>
          <a:p>
            <a:pPr marL="420624" indent="-384048" eaLnBrk="1" fontAlgn="auto" hangingPunct="1">
              <a:lnSpc>
                <a:spcPct val="90000"/>
              </a:lnSpc>
              <a:spcAft>
                <a:spcPts val="0"/>
              </a:spcAft>
              <a:buFont typeface="Wingdings 2"/>
              <a:buChar char=""/>
              <a:defRPr/>
            </a:pPr>
            <a:r>
              <a:rPr lang="en-US" sz="2800"/>
              <a:t>The financial resources of Europe were badly strained and much of Europe was in debt to Americans. </a:t>
            </a:r>
          </a:p>
          <a:p>
            <a:pPr marL="420624" indent="-384048" eaLnBrk="1" fontAlgn="auto" hangingPunct="1">
              <a:lnSpc>
                <a:spcPct val="90000"/>
              </a:lnSpc>
              <a:spcAft>
                <a:spcPts val="0"/>
              </a:spcAft>
              <a:buFont typeface="Wingdings 2"/>
              <a:buChar char=""/>
              <a:defRPr/>
            </a:pPr>
            <a:r>
              <a:rPr lang="en-US" sz="2800"/>
              <a:t>The Great War undermined ideals of Enlightenment progress and humanism.</a:t>
            </a:r>
          </a:p>
          <a:p>
            <a:pPr marL="420624" indent="-384048" eaLnBrk="1" fontAlgn="auto" hangingPunct="1">
              <a:lnSpc>
                <a:spcPct val="90000"/>
              </a:lnSpc>
              <a:spcAft>
                <a:spcPts val="0"/>
              </a:spcAft>
              <a:buFont typeface="Wingdings 2"/>
              <a:buChar char=""/>
              <a:defRPr/>
            </a:pPr>
            <a:r>
              <a:rPr lang="en-US" sz="2800"/>
              <a:t>The aftermath of the Great War paved the way for the Second World War and much of the horrors of the rest of the century.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normAutofit fontScale="90000"/>
          </a:bodyPr>
          <a:lstStyle/>
          <a:p>
            <a:pPr eaLnBrk="1" fontAlgn="auto" hangingPunct="1">
              <a:spcAft>
                <a:spcPts val="0"/>
              </a:spcAft>
              <a:defRPr/>
            </a:pPr>
            <a:r>
              <a:rPr lang="en-US"/>
              <a:t>The End of the Ottoman Empire</a:t>
            </a:r>
          </a:p>
        </p:txBody>
      </p:sp>
      <p:sp>
        <p:nvSpPr>
          <p:cNvPr id="97282" name="Rectangle 5"/>
          <p:cNvSpPr>
            <a:spLocks noGrp="1" noChangeArrowheads="1"/>
          </p:cNvSpPr>
          <p:nvPr>
            <p:ph idx="1"/>
          </p:nvPr>
        </p:nvSpPr>
        <p:spPr/>
        <p:txBody>
          <a:bodyPr/>
          <a:lstStyle/>
          <a:p>
            <a:pPr eaLnBrk="1" hangingPunct="1"/>
            <a:r>
              <a:rPr lang="en-US" smtClean="0"/>
              <a:t>Its new leaders, the Young Turks, saw their nation divided up amongst Britain and France. In its wake was the new republic of Turkey.</a:t>
            </a:r>
          </a:p>
          <a:p>
            <a:pPr eaLnBrk="1" hangingPunct="1"/>
            <a:r>
              <a:rPr lang="en-US" smtClean="0"/>
              <a:t>The Arab portions of the old empire were divided into a collection of artificial states with no historical reality governed by foreign administrators.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normAutofit fontScale="90000"/>
          </a:bodyPr>
          <a:lstStyle/>
          <a:p>
            <a:pPr eaLnBrk="1" fontAlgn="auto" hangingPunct="1">
              <a:spcAft>
                <a:spcPts val="0"/>
              </a:spcAft>
              <a:defRPr/>
            </a:pPr>
            <a:r>
              <a:rPr lang="en-US"/>
              <a:t>Obstacles the Peacemakers Faced</a:t>
            </a:r>
          </a:p>
        </p:txBody>
      </p:sp>
      <p:sp>
        <p:nvSpPr>
          <p:cNvPr id="98306" name="Rectangle 5"/>
          <p:cNvSpPr>
            <a:spLocks noGrp="1" noChangeArrowheads="1"/>
          </p:cNvSpPr>
          <p:nvPr>
            <p:ph idx="1"/>
          </p:nvPr>
        </p:nvSpPr>
        <p:spPr/>
        <p:txBody>
          <a:bodyPr/>
          <a:lstStyle/>
          <a:p>
            <a:pPr eaLnBrk="1" hangingPunct="1"/>
            <a:r>
              <a:rPr lang="en-US" sz="2800" smtClean="0"/>
              <a:t>Public opinion was a major force in politics.</a:t>
            </a:r>
          </a:p>
          <a:p>
            <a:pPr eaLnBrk="1" hangingPunct="1"/>
            <a:r>
              <a:rPr lang="en-US" sz="2800" smtClean="0"/>
              <a:t>Many of Europe’s ethnic groups agitated for attention.</a:t>
            </a:r>
          </a:p>
          <a:p>
            <a:pPr eaLnBrk="1" hangingPunct="1"/>
            <a:r>
              <a:rPr lang="en-US" sz="2800" smtClean="0"/>
              <a:t>Wilson’s idealism conflicted with the practical war aims of the victorious powers.</a:t>
            </a:r>
          </a:p>
          <a:p>
            <a:pPr eaLnBrk="1" hangingPunct="1"/>
            <a:r>
              <a:rPr lang="en-US" sz="2800" smtClean="0"/>
              <a:t>Some nations had competing claims for land.</a:t>
            </a:r>
          </a:p>
          <a:p>
            <a:pPr eaLnBrk="1" hangingPunct="1"/>
            <a:r>
              <a:rPr lang="en-US" sz="2800" smtClean="0"/>
              <a:t>The victorious nations feared the spread of Bolshevism.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5334000" y="0"/>
            <a:ext cx="3429000" cy="1739900"/>
          </a:xfrm>
          <a:prstGeom prst="rect">
            <a:avLst/>
          </a:prstGeom>
          <a:noFill/>
          <a:ln w="9525">
            <a:noFill/>
            <a:miter lim="800000"/>
            <a:headEnd/>
            <a:tailEnd/>
          </a:ln>
        </p:spPr>
        <p:txBody>
          <a:bodyPr>
            <a:spAutoFit/>
          </a:bodyPr>
          <a:lstStyle/>
          <a:p>
            <a:pPr algn="ctr">
              <a:spcBef>
                <a:spcPct val="50000"/>
              </a:spcBef>
            </a:pPr>
            <a:r>
              <a:rPr lang="en-US" sz="3600" b="1">
                <a:latin typeface="Georgia" pitchFamily="18" charset="0"/>
              </a:rPr>
              <a:t>The “White Man’s Burden”?</a:t>
            </a:r>
          </a:p>
        </p:txBody>
      </p:sp>
      <p:pic>
        <p:nvPicPr>
          <p:cNvPr id="21506" name="Picture 3" descr="White Man's Burden-Pears' Soap Advertisement"/>
          <p:cNvPicPr>
            <a:picLocks noChangeAspect="1" noChangeArrowheads="1"/>
          </p:cNvPicPr>
          <p:nvPr/>
        </p:nvPicPr>
        <p:blipFill>
          <a:blip r:embed="rId2">
            <a:lum bright="-12000" contrast="12000"/>
          </a:blip>
          <a:srcRect/>
          <a:stretch>
            <a:fillRect/>
          </a:stretch>
        </p:blipFill>
        <p:spPr bwMode="auto">
          <a:xfrm>
            <a:off x="0" y="0"/>
            <a:ext cx="5257800" cy="6858000"/>
          </a:xfrm>
          <a:prstGeom prst="rect">
            <a:avLst/>
          </a:prstGeom>
          <a:noFill/>
          <a:ln w="9525">
            <a:solidFill>
              <a:srgbClr val="FF6600"/>
            </a:solid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ich25_16"/>
          <p:cNvPicPr>
            <a:picLocks noChangeAspect="1" noChangeArrowheads="1"/>
          </p:cNvPicPr>
          <p:nvPr/>
        </p:nvPicPr>
        <p:blipFill>
          <a:blip r:embed="rId2"/>
          <a:srcRect/>
          <a:stretch>
            <a:fillRect/>
          </a:stretch>
        </p:blipFill>
        <p:spPr bwMode="auto">
          <a:xfrm>
            <a:off x="228600" y="228600"/>
            <a:ext cx="5148263" cy="6400800"/>
          </a:xfrm>
          <a:prstGeom prst="rect">
            <a:avLst/>
          </a:prstGeom>
          <a:noFill/>
        </p:spPr>
      </p:pic>
      <p:sp>
        <p:nvSpPr>
          <p:cNvPr id="117763" name="Rectangle 3"/>
          <p:cNvSpPr>
            <a:spLocks noChangeArrowheads="1"/>
          </p:cNvSpPr>
          <p:nvPr/>
        </p:nvSpPr>
        <p:spPr bwMode="auto">
          <a:xfrm>
            <a:off x="5486400" y="152400"/>
            <a:ext cx="3581400" cy="1889125"/>
          </a:xfrm>
          <a:prstGeom prst="rect">
            <a:avLst/>
          </a:prstGeom>
          <a:noFill/>
          <a:ln w="9525">
            <a:noFill/>
            <a:miter lim="800000"/>
            <a:headEnd/>
            <a:tailEnd/>
          </a:ln>
          <a:effectLst/>
        </p:spPr>
        <p:txBody>
          <a:bodyPr>
            <a:spAutoFit/>
          </a:bodyPr>
          <a:lstStyle/>
          <a:p>
            <a:r>
              <a:rPr lang="en-US" sz="1700">
                <a:latin typeface="Arial" charset="0"/>
              </a:rPr>
              <a:t>Britain’s David Lloyd George, France’s Georges Clemenceau, and America’s Woodrow Wilson (l. to r.) were the dominant figures at the Paris peace conference in 1919.</a:t>
            </a:r>
          </a:p>
          <a:p>
            <a:endParaRPr lang="en-US" sz="800">
              <a:latin typeface="Arial" charset="0"/>
            </a:endParaRPr>
          </a:p>
          <a:p>
            <a:r>
              <a:rPr lang="en-US" sz="800">
                <a:latin typeface="Arial" charset="0"/>
              </a:rPr>
              <a:t>© Bettmann/CORBIS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Grp="1" noChangeArrowheads="1"/>
          </p:cNvSpPr>
          <p:nvPr>
            <p:ph type="title"/>
          </p:nvPr>
        </p:nvSpPr>
        <p:spPr/>
        <p:txBody>
          <a:bodyPr/>
          <a:lstStyle/>
          <a:p>
            <a:pPr eaLnBrk="1" hangingPunct="1"/>
            <a:r>
              <a:rPr lang="en-US" smtClean="0"/>
              <a:t>The Peace</a:t>
            </a:r>
          </a:p>
        </p:txBody>
      </p:sp>
      <p:sp>
        <p:nvSpPr>
          <p:cNvPr id="52229" name="Rectangle 5"/>
          <p:cNvSpPr>
            <a:spLocks noGrp="1" noChangeArrowheads="1"/>
          </p:cNvSpPr>
          <p:nvPr>
            <p:ph idx="1"/>
          </p:nvPr>
        </p:nvSpPr>
        <p:spPr/>
        <p:txBody>
          <a:bodyPr>
            <a:normAutofit fontScale="92500" lnSpcReduction="10000"/>
          </a:bodyPr>
          <a:lstStyle/>
          <a:p>
            <a:pPr marL="420624" indent="-384048" eaLnBrk="1" fontAlgn="auto" hangingPunct="1">
              <a:lnSpc>
                <a:spcPct val="90000"/>
              </a:lnSpc>
              <a:spcAft>
                <a:spcPts val="0"/>
              </a:spcAft>
              <a:buFont typeface="Wingdings 2"/>
              <a:buChar char=""/>
              <a:defRPr/>
            </a:pPr>
            <a:r>
              <a:rPr lang="en-US" sz="2600"/>
              <a:t>The Soviet Union and Germany were excluded from the peace conference for the </a:t>
            </a:r>
            <a:r>
              <a:rPr lang="en-US" sz="2600" b="1"/>
              <a:t>Treaty of Versailles.</a:t>
            </a:r>
          </a:p>
          <a:p>
            <a:pPr marL="420624" indent="-384048" eaLnBrk="1" fontAlgn="auto" hangingPunct="1">
              <a:lnSpc>
                <a:spcPct val="90000"/>
              </a:lnSpc>
              <a:spcAft>
                <a:spcPts val="0"/>
              </a:spcAft>
              <a:buFont typeface="Wingdings 2"/>
              <a:buChar char=""/>
              <a:defRPr/>
            </a:pPr>
            <a:r>
              <a:rPr lang="en-US" sz="2600"/>
              <a:t>League of Nations was established.</a:t>
            </a:r>
          </a:p>
          <a:p>
            <a:pPr marL="420624" indent="-384048" eaLnBrk="1" fontAlgn="auto" hangingPunct="1">
              <a:lnSpc>
                <a:spcPct val="90000"/>
              </a:lnSpc>
              <a:spcAft>
                <a:spcPts val="0"/>
              </a:spcAft>
              <a:buFont typeface="Wingdings 2"/>
              <a:buChar char=""/>
              <a:defRPr/>
            </a:pPr>
            <a:r>
              <a:rPr lang="en-US" sz="2600"/>
              <a:t>Colonial areas would be encouraged to advance towards independence.</a:t>
            </a:r>
          </a:p>
          <a:p>
            <a:pPr marL="420624" indent="-384048" eaLnBrk="1" fontAlgn="auto" hangingPunct="1">
              <a:lnSpc>
                <a:spcPct val="90000"/>
              </a:lnSpc>
              <a:spcAft>
                <a:spcPts val="0"/>
              </a:spcAft>
              <a:buFont typeface="Wingdings 2"/>
              <a:buChar char=""/>
              <a:defRPr/>
            </a:pPr>
            <a:r>
              <a:rPr lang="en-US" sz="2600"/>
              <a:t>Germany ceded Alsace-Lorraine to France, part of the Rhine was declared a demilitarized zone, and German military limitations.</a:t>
            </a:r>
          </a:p>
          <a:p>
            <a:pPr marL="420624" indent="-384048" eaLnBrk="1" fontAlgn="auto" hangingPunct="1">
              <a:lnSpc>
                <a:spcPct val="90000"/>
              </a:lnSpc>
              <a:spcAft>
                <a:spcPts val="0"/>
              </a:spcAft>
              <a:buFont typeface="Wingdings 2"/>
              <a:buChar char=""/>
              <a:defRPr/>
            </a:pPr>
            <a:r>
              <a:rPr lang="en-US" sz="2600"/>
              <a:t>Germany was forced to pay all of the damages to the Allies, known as </a:t>
            </a:r>
            <a:r>
              <a:rPr lang="en-US" sz="2600" b="1"/>
              <a:t>reparations</a:t>
            </a:r>
            <a:r>
              <a:rPr lang="en-US" sz="2600"/>
              <a:t> and the </a:t>
            </a:r>
            <a:r>
              <a:rPr lang="en-US" sz="2600" b="1"/>
              <a:t>war guilt</a:t>
            </a:r>
            <a:r>
              <a:rPr lang="en-US" sz="2600"/>
              <a:t> </a:t>
            </a:r>
            <a:r>
              <a:rPr lang="en-US" sz="2600" b="1"/>
              <a:t>clause</a:t>
            </a:r>
            <a:r>
              <a:rPr lang="en-US" sz="2600"/>
              <a:t> gave Germany sole responsibility for the war.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ctrTitle"/>
          </p:nvPr>
        </p:nvSpPr>
        <p:spPr>
          <a:xfrm>
            <a:off x="4343400" y="762000"/>
            <a:ext cx="4572000" cy="5105400"/>
          </a:xfrm>
          <a:effectLst>
            <a:outerShdw dist="35921" dir="2700000" algn="ctr" rotWithShape="0">
              <a:srgbClr val="1B1B53">
                <a:alpha val="50000"/>
              </a:srgbClr>
            </a:outerShdw>
          </a:effectLst>
        </p:spPr>
        <p:txBody>
          <a:bodyPr anchor="t"/>
          <a:lstStyle/>
          <a:p>
            <a:r>
              <a:rPr lang="en-US" sz="8800" smtClean="0"/>
              <a:t>“</a:t>
            </a:r>
            <a:r>
              <a:rPr lang="en-US" sz="8800" smtClean="0">
                <a:latin typeface="Lombardic Narrow" pitchFamily="2" charset="0"/>
              </a:rPr>
              <a:t>Art</a:t>
            </a:r>
            <a:r>
              <a:rPr lang="en-US" sz="8800" smtClean="0"/>
              <a:t>”</a:t>
            </a:r>
            <a:r>
              <a:rPr lang="en-US" sz="8800" smtClean="0">
                <a:latin typeface="Lombardic Narrow" pitchFamily="2" charset="0"/>
              </a:rPr>
              <a:t/>
            </a:r>
            <a:br>
              <a:rPr lang="en-US" sz="8800" smtClean="0">
                <a:latin typeface="Lombardic Narrow" pitchFamily="2" charset="0"/>
              </a:rPr>
            </a:br>
            <a:r>
              <a:rPr lang="en-US" sz="8800" smtClean="0">
                <a:latin typeface="Lombardic Narrow" pitchFamily="2" charset="0"/>
              </a:rPr>
              <a:t>of</a:t>
            </a:r>
            <a:br>
              <a:rPr lang="en-US" sz="8800" smtClean="0">
                <a:latin typeface="Lombardic Narrow" pitchFamily="2" charset="0"/>
              </a:rPr>
            </a:br>
            <a:r>
              <a:rPr lang="en-US" sz="8800" smtClean="0">
                <a:latin typeface="Lombardic Narrow" pitchFamily="2" charset="0"/>
              </a:rPr>
              <a:t>World</a:t>
            </a:r>
            <a:br>
              <a:rPr lang="en-US" sz="8800" smtClean="0">
                <a:latin typeface="Lombardic Narrow" pitchFamily="2" charset="0"/>
              </a:rPr>
            </a:br>
            <a:r>
              <a:rPr lang="en-US" sz="8800" smtClean="0">
                <a:latin typeface="Lombardic Narrow" pitchFamily="2" charset="0"/>
              </a:rPr>
              <a:t>War I</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28600" y="152400"/>
            <a:ext cx="8763000" cy="82232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b="1">
                <a:latin typeface="Georgia" pitchFamily="18" charset="0"/>
              </a:rPr>
              <a:t>“A Street in Arras”</a:t>
            </a:r>
            <a:br>
              <a:rPr lang="en-US" b="1">
                <a:latin typeface="Georgia" pitchFamily="18" charset="0"/>
              </a:rPr>
            </a:br>
            <a:r>
              <a:rPr lang="en-US" b="1">
                <a:latin typeface="Georgia" pitchFamily="18" charset="0"/>
              </a:rPr>
              <a:t>John Singer Sargent, 1918</a:t>
            </a:r>
          </a:p>
        </p:txBody>
      </p:sp>
      <p:pic>
        <p:nvPicPr>
          <p:cNvPr id="136195" name="Picture 3" descr="A Street in Arras-John Singer Sargent-1918"/>
          <p:cNvPicPr>
            <a:picLocks noChangeAspect="1" noChangeArrowheads="1"/>
          </p:cNvPicPr>
          <p:nvPr>
            <p:ph/>
          </p:nvPr>
        </p:nvPicPr>
        <p:blipFill>
          <a:blip r:embed="rId2">
            <a:lum contrast="6000"/>
          </a:blip>
          <a:srcRect/>
          <a:stretch>
            <a:fillRect/>
          </a:stretch>
        </p:blipFill>
        <p:spPr>
          <a:xfrm>
            <a:off x="609600" y="1000125"/>
            <a:ext cx="7696200" cy="5653088"/>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762000" y="0"/>
            <a:ext cx="7620000" cy="45720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b="1">
                <a:latin typeface="Georgia" pitchFamily="18" charset="0"/>
              </a:rPr>
              <a:t>“Oppy Wood” – John Nash, 1917</a:t>
            </a:r>
          </a:p>
        </p:txBody>
      </p:sp>
      <p:pic>
        <p:nvPicPr>
          <p:cNvPr id="137219" name="Picture 3" descr="ptg-Oppy Wood-John Nash-1917"/>
          <p:cNvPicPr>
            <a:picLocks noChangeAspect="1" noChangeArrowheads="1"/>
          </p:cNvPicPr>
          <p:nvPr>
            <p:ph/>
          </p:nvPr>
        </p:nvPicPr>
        <p:blipFill>
          <a:blip r:embed="rId2"/>
          <a:srcRect/>
          <a:stretch>
            <a:fillRect/>
          </a:stretch>
        </p:blipFill>
        <p:spPr>
          <a:xfrm>
            <a:off x="609600" y="534988"/>
            <a:ext cx="7467600" cy="6323012"/>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998538" y="0"/>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2000" b="1">
                <a:latin typeface="Georgia" pitchFamily="18" charset="0"/>
              </a:rPr>
              <a:t>“Those Who Have Lost Their Names”</a:t>
            </a:r>
            <a:br>
              <a:rPr lang="en-US" sz="2000" b="1">
                <a:latin typeface="Georgia" pitchFamily="18" charset="0"/>
              </a:rPr>
            </a:br>
            <a:r>
              <a:rPr lang="en-US" sz="2000" b="1">
                <a:latin typeface="Georgia" pitchFamily="18" charset="0"/>
              </a:rPr>
              <a:t>Albin Eggar-Linz, 1914</a:t>
            </a:r>
          </a:p>
        </p:txBody>
      </p:sp>
      <p:pic>
        <p:nvPicPr>
          <p:cNvPr id="138243" name="Picture 3" descr="Those Who Have Lost Their Names-Linz-1914"/>
          <p:cNvPicPr>
            <a:picLocks noChangeAspect="1" noChangeArrowheads="1"/>
          </p:cNvPicPr>
          <p:nvPr>
            <p:ph/>
          </p:nvPr>
        </p:nvPicPr>
        <p:blipFill>
          <a:blip r:embed="rId2">
            <a:lum contrast="6000"/>
          </a:blip>
          <a:srcRect/>
          <a:stretch>
            <a:fillRect/>
          </a:stretch>
        </p:blipFill>
        <p:spPr>
          <a:xfrm>
            <a:off x="0" y="914400"/>
            <a:ext cx="8915400" cy="5257800"/>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838200" y="0"/>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2000" b="1">
                <a:latin typeface="Georgia" pitchFamily="18" charset="0"/>
              </a:rPr>
              <a:t>“Gassed and Wounded”</a:t>
            </a:r>
            <a:br>
              <a:rPr lang="en-US" sz="2000" b="1">
                <a:latin typeface="Georgia" pitchFamily="18" charset="0"/>
              </a:rPr>
            </a:br>
            <a:r>
              <a:rPr lang="en-US" sz="2000" b="1">
                <a:latin typeface="Georgia" pitchFamily="18" charset="0"/>
              </a:rPr>
              <a:t>Eric Kennington, 1918</a:t>
            </a:r>
          </a:p>
        </p:txBody>
      </p:sp>
      <p:pic>
        <p:nvPicPr>
          <p:cNvPr id="139267" name="Picture 3" descr="Gased &amp; Wounded-Eric Kennington-1918"/>
          <p:cNvPicPr>
            <a:picLocks noChangeAspect="1" noChangeArrowheads="1"/>
          </p:cNvPicPr>
          <p:nvPr>
            <p:ph/>
          </p:nvPr>
        </p:nvPicPr>
        <p:blipFill>
          <a:blip r:embed="rId2">
            <a:lum contrast="6000"/>
          </a:blip>
          <a:srcRect/>
          <a:stretch>
            <a:fillRect/>
          </a:stretch>
        </p:blipFill>
        <p:spPr>
          <a:xfrm>
            <a:off x="533400" y="722313"/>
            <a:ext cx="7848600" cy="6007100"/>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017588" y="0"/>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2000" b="1">
                <a:latin typeface="Georgia" pitchFamily="18" charset="0"/>
              </a:rPr>
              <a:t>“Paths of Glory”</a:t>
            </a:r>
            <a:br>
              <a:rPr lang="en-US" sz="2000" b="1">
                <a:latin typeface="Georgia" pitchFamily="18" charset="0"/>
              </a:rPr>
            </a:br>
            <a:r>
              <a:rPr lang="en-US" sz="2000" b="1">
                <a:latin typeface="Georgia" pitchFamily="18" charset="0"/>
              </a:rPr>
              <a:t>C. R. W. Nevinson, 1917</a:t>
            </a:r>
          </a:p>
        </p:txBody>
      </p:sp>
      <p:pic>
        <p:nvPicPr>
          <p:cNvPr id="140291" name="Picture 3" descr="Paths of Glory-Nevinson-1917"/>
          <p:cNvPicPr>
            <a:picLocks noChangeAspect="1" noChangeArrowheads="1"/>
          </p:cNvPicPr>
          <p:nvPr>
            <p:ph/>
          </p:nvPr>
        </p:nvPicPr>
        <p:blipFill>
          <a:blip r:embed="rId2">
            <a:lum contrast="6000"/>
          </a:blip>
          <a:srcRect/>
          <a:stretch>
            <a:fillRect/>
          </a:stretch>
        </p:blipFill>
        <p:spPr>
          <a:xfrm>
            <a:off x="914400" y="747713"/>
            <a:ext cx="7620000" cy="6110287"/>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066800" y="0"/>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2000" b="1">
                <a:latin typeface="Georgia" pitchFamily="18" charset="0"/>
              </a:rPr>
              <a:t>German Cartoon:</a:t>
            </a:r>
            <a:br>
              <a:rPr lang="en-US" sz="2000" b="1">
                <a:latin typeface="Georgia" pitchFamily="18" charset="0"/>
              </a:rPr>
            </a:br>
            <a:r>
              <a:rPr lang="en-US" sz="2000" b="1">
                <a:latin typeface="Georgia" pitchFamily="18" charset="0"/>
              </a:rPr>
              <a:t>“Fit for active service!”, 1918</a:t>
            </a:r>
          </a:p>
        </p:txBody>
      </p:sp>
      <p:pic>
        <p:nvPicPr>
          <p:cNvPr id="141315" name="Picture 3" descr="pol_cartoon-Ferman-Fit for active service"/>
          <p:cNvPicPr>
            <a:picLocks noChangeAspect="1" noChangeArrowheads="1"/>
          </p:cNvPicPr>
          <p:nvPr>
            <p:ph/>
          </p:nvPr>
        </p:nvPicPr>
        <p:blipFill>
          <a:blip r:embed="rId2">
            <a:lum bright="-6000" contrast="6000"/>
          </a:blip>
          <a:srcRect/>
          <a:stretch>
            <a:fillRect/>
          </a:stretch>
        </p:blipFill>
        <p:spPr>
          <a:xfrm>
            <a:off x="1709738" y="685800"/>
            <a:ext cx="5757862" cy="6172200"/>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371600" y="76200"/>
            <a:ext cx="7620000" cy="119062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latin typeface="Georgia" pitchFamily="18" charset="0"/>
              </a:rPr>
              <a:t>1918 Flu Pandemic: </a:t>
            </a:r>
            <a:br>
              <a:rPr lang="en-US" sz="3600" b="1">
                <a:latin typeface="Georgia" pitchFamily="18" charset="0"/>
              </a:rPr>
            </a:br>
            <a:r>
              <a:rPr lang="en-US" sz="3600" b="1">
                <a:latin typeface="Georgia" pitchFamily="18" charset="0"/>
              </a:rPr>
              <a:t>Depletes All Armies</a:t>
            </a:r>
          </a:p>
        </p:txBody>
      </p:sp>
      <p:pic>
        <p:nvPicPr>
          <p:cNvPr id="142339" name="Picture 3" descr="flu-nurses"/>
          <p:cNvPicPr>
            <a:picLocks noChangeAspect="1" noChangeArrowheads="1"/>
          </p:cNvPicPr>
          <p:nvPr>
            <p:ph sz="quarter" idx="1"/>
          </p:nvPr>
        </p:nvPicPr>
        <p:blipFill>
          <a:blip r:embed="rId2"/>
          <a:srcRect/>
          <a:stretch>
            <a:fillRect/>
          </a:stretch>
        </p:blipFill>
        <p:spPr>
          <a:xfrm>
            <a:off x="1054100" y="3276600"/>
            <a:ext cx="2697163" cy="2179638"/>
          </a:xfrm>
          <a:noFill/>
          <a:ln cap="flat">
            <a:solidFill>
              <a:srgbClr val="664400"/>
            </a:solidFill>
            <a:headEnd type="none" w="med" len="med"/>
            <a:tailEnd type="none" w="med" len="med"/>
          </a:ln>
        </p:spPr>
      </p:pic>
      <p:pic>
        <p:nvPicPr>
          <p:cNvPr id="142340" name="Picture 4" descr="flu-policemen"/>
          <p:cNvPicPr>
            <a:picLocks noChangeAspect="1" noChangeArrowheads="1"/>
          </p:cNvPicPr>
          <p:nvPr>
            <p:ph sz="quarter" idx="2"/>
          </p:nvPr>
        </p:nvPicPr>
        <p:blipFill>
          <a:blip r:embed="rId3"/>
          <a:srcRect/>
          <a:stretch>
            <a:fillRect/>
          </a:stretch>
        </p:blipFill>
        <p:spPr>
          <a:xfrm>
            <a:off x="4876800" y="1524000"/>
            <a:ext cx="2209800" cy="2209800"/>
          </a:xfrm>
          <a:noFill/>
          <a:ln cap="flat">
            <a:solidFill>
              <a:srgbClr val="664400"/>
            </a:solidFill>
            <a:headEnd type="none" w="med" len="med"/>
            <a:tailEnd type="none" w="med" len="med"/>
          </a:ln>
        </p:spPr>
      </p:pic>
      <p:pic>
        <p:nvPicPr>
          <p:cNvPr id="142341" name="Picture 5" descr="flu- man spraying in street"/>
          <p:cNvPicPr>
            <a:picLocks noChangeAspect="1" noChangeArrowheads="1"/>
          </p:cNvPicPr>
          <p:nvPr>
            <p:ph sz="quarter" idx="3"/>
          </p:nvPr>
        </p:nvPicPr>
        <p:blipFill>
          <a:blip r:embed="rId4"/>
          <a:srcRect/>
          <a:stretch>
            <a:fillRect/>
          </a:stretch>
        </p:blipFill>
        <p:spPr>
          <a:xfrm>
            <a:off x="7239000" y="1524000"/>
            <a:ext cx="1730375" cy="2438400"/>
          </a:xfrm>
          <a:noFill/>
          <a:ln/>
        </p:spPr>
      </p:pic>
      <p:pic>
        <p:nvPicPr>
          <p:cNvPr id="142342" name="Picture 6" descr="flu-soldier"/>
          <p:cNvPicPr>
            <a:picLocks noChangeAspect="1" noChangeArrowheads="1"/>
          </p:cNvPicPr>
          <p:nvPr>
            <p:ph sz="quarter" idx="4"/>
          </p:nvPr>
        </p:nvPicPr>
        <p:blipFill>
          <a:blip r:embed="rId5"/>
          <a:srcRect/>
          <a:stretch>
            <a:fillRect/>
          </a:stretch>
        </p:blipFill>
        <p:spPr>
          <a:xfrm>
            <a:off x="5410200" y="4138613"/>
            <a:ext cx="3352800" cy="2414587"/>
          </a:xfrm>
          <a:noFill/>
          <a:ln cap="flat">
            <a:solidFill>
              <a:srgbClr val="664400"/>
            </a:solidFill>
            <a:headEnd type="none" w="med" len="med"/>
            <a:tailEnd type="none" w="med" len="med"/>
          </a:ln>
        </p:spPr>
      </p:pic>
      <p:pic>
        <p:nvPicPr>
          <p:cNvPr id="142343" name="Picture 7" descr="flu-ambulance"/>
          <p:cNvPicPr>
            <a:picLocks noChangeAspect="1" noChangeArrowheads="1"/>
          </p:cNvPicPr>
          <p:nvPr/>
        </p:nvPicPr>
        <p:blipFill>
          <a:blip r:embed="rId6"/>
          <a:srcRect/>
          <a:stretch>
            <a:fillRect/>
          </a:stretch>
        </p:blipFill>
        <p:spPr bwMode="auto">
          <a:xfrm>
            <a:off x="1447800" y="1409700"/>
            <a:ext cx="3175000" cy="1943100"/>
          </a:xfrm>
          <a:prstGeom prst="rect">
            <a:avLst/>
          </a:prstGeom>
          <a:noFill/>
          <a:ln w="9525">
            <a:solidFill>
              <a:srgbClr val="664400"/>
            </a:solidFill>
            <a:miter lim="800000"/>
            <a:headEnd/>
            <a:tailEnd/>
          </a:ln>
        </p:spPr>
      </p:pic>
      <p:sp>
        <p:nvSpPr>
          <p:cNvPr id="142344" name="Text Box 8"/>
          <p:cNvSpPr txBox="1">
            <a:spLocks noChangeArrowheads="1"/>
          </p:cNvSpPr>
          <p:nvPr/>
        </p:nvSpPr>
        <p:spPr bwMode="auto">
          <a:xfrm>
            <a:off x="1447800" y="5638800"/>
            <a:ext cx="3886200" cy="946150"/>
          </a:xfrm>
          <a:prstGeom prst="rect">
            <a:avLst/>
          </a:prstGeom>
          <a:noFill/>
          <a:ln w="12700" cap="sq">
            <a:noFill/>
            <a:miter lim="800000"/>
            <a:headEnd type="none" w="sm" len="sm"/>
            <a:tailEnd type="none" w="sm" len="sm"/>
          </a:ln>
          <a:effectLst>
            <a:outerShdw dist="45791" dir="3378596" algn="ctr" rotWithShape="0">
              <a:srgbClr val="DACE84"/>
            </a:outerShdw>
          </a:effectLst>
        </p:spPr>
        <p:txBody>
          <a:bodyPr>
            <a:spAutoFit/>
          </a:bodyPr>
          <a:lstStyle/>
          <a:p>
            <a:pPr algn="ctr">
              <a:spcBef>
                <a:spcPct val="50000"/>
              </a:spcBef>
            </a:pPr>
            <a:r>
              <a:rPr lang="en-US" sz="2800" b="1">
                <a:effectLst>
                  <a:outerShdw blurRad="38100" dist="38100" dir="2700000" algn="tl">
                    <a:srgbClr val="000000"/>
                  </a:outerShdw>
                </a:effectLst>
                <a:latin typeface="Georgia" pitchFamily="18" charset="0"/>
              </a:rPr>
              <a:t>50,000,000 – 100,000,000 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blinds(horizontal)">
                                      <p:cBhvr>
                                        <p:cTn id="7" dur="500"/>
                                        <p:tgtEl>
                                          <p:spTgt spid="14234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Effect transition="in" filter="slide(fromRight)">
                                      <p:cBhvr>
                                        <p:cTn id="11" dur="1000"/>
                                        <p:tgtEl>
                                          <p:spTgt spid="14234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2339"/>
                                        </p:tgtEl>
                                        <p:attrNameLst>
                                          <p:attrName>style.visibility</p:attrName>
                                        </p:attrNameLst>
                                      </p:cBhvr>
                                      <p:to>
                                        <p:strVal val="visible"/>
                                      </p:to>
                                    </p:set>
                                    <p:animEffect transition="in" filter="fade">
                                      <p:cBhvr>
                                        <p:cTn id="15" dur="1000"/>
                                        <p:tgtEl>
                                          <p:spTgt spid="142339"/>
                                        </p:tgtEl>
                                      </p:cBhvr>
                                    </p:animEffect>
                                  </p:childTnLst>
                                </p:cTn>
                              </p:par>
                            </p:childTnLst>
                          </p:cTn>
                        </p:par>
                        <p:par>
                          <p:cTn id="16" fill="hold">
                            <p:stCondLst>
                              <p:cond delay="2500"/>
                            </p:stCondLst>
                            <p:childTnLst>
                              <p:par>
                                <p:cTn id="17" presetID="35" presetClass="entr" presetSubtype="0" fill="hold" nodeType="afterEffect">
                                  <p:stCondLst>
                                    <p:cond delay="0"/>
                                  </p:stCondLst>
                                  <p:childTnLst>
                                    <p:set>
                                      <p:cBhvr>
                                        <p:cTn id="18" dur="1" fill="hold">
                                          <p:stCondLst>
                                            <p:cond delay="0"/>
                                          </p:stCondLst>
                                        </p:cTn>
                                        <p:tgtEl>
                                          <p:spTgt spid="142340"/>
                                        </p:tgtEl>
                                        <p:attrNameLst>
                                          <p:attrName>style.visibility</p:attrName>
                                        </p:attrNameLst>
                                      </p:cBhvr>
                                      <p:to>
                                        <p:strVal val="visible"/>
                                      </p:to>
                                    </p:set>
                                    <p:animEffect transition="in" filter="fade">
                                      <p:cBhvr>
                                        <p:cTn id="19" dur="1000"/>
                                        <p:tgtEl>
                                          <p:spTgt spid="142340"/>
                                        </p:tgtEl>
                                      </p:cBhvr>
                                    </p:animEffect>
                                    <p:anim calcmode="lin" valueType="num">
                                      <p:cBhvr>
                                        <p:cTn id="20" dur="1000" fill="hold"/>
                                        <p:tgtEl>
                                          <p:spTgt spid="142340"/>
                                        </p:tgtEl>
                                        <p:attrNameLst>
                                          <p:attrName>style.rotation</p:attrName>
                                        </p:attrNameLst>
                                      </p:cBhvr>
                                      <p:tavLst>
                                        <p:tav tm="0">
                                          <p:val>
                                            <p:fltVal val="720"/>
                                          </p:val>
                                        </p:tav>
                                        <p:tav tm="100000">
                                          <p:val>
                                            <p:fltVal val="0"/>
                                          </p:val>
                                        </p:tav>
                                      </p:tavLst>
                                    </p:anim>
                                    <p:anim calcmode="lin" valueType="num">
                                      <p:cBhvr>
                                        <p:cTn id="21" dur="1000" fill="hold"/>
                                        <p:tgtEl>
                                          <p:spTgt spid="142340"/>
                                        </p:tgtEl>
                                        <p:attrNameLst>
                                          <p:attrName>ppt_h</p:attrName>
                                        </p:attrNameLst>
                                      </p:cBhvr>
                                      <p:tavLst>
                                        <p:tav tm="0">
                                          <p:val>
                                            <p:fltVal val="0"/>
                                          </p:val>
                                        </p:tav>
                                        <p:tav tm="100000">
                                          <p:val>
                                            <p:strVal val="#ppt_h"/>
                                          </p:val>
                                        </p:tav>
                                      </p:tavLst>
                                    </p:anim>
                                    <p:anim calcmode="lin" valueType="num">
                                      <p:cBhvr>
                                        <p:cTn id="22" dur="1000" fill="hold"/>
                                        <p:tgtEl>
                                          <p:spTgt spid="142340"/>
                                        </p:tgtEl>
                                        <p:attrNameLst>
                                          <p:attrName>ppt_w</p:attrName>
                                        </p:attrNameLst>
                                      </p:cBhvr>
                                      <p:tavLst>
                                        <p:tav tm="0">
                                          <p:val>
                                            <p:fltVal val="0"/>
                                          </p:val>
                                        </p:tav>
                                        <p:tav tm="100000">
                                          <p:val>
                                            <p:strVal val="#ppt_w"/>
                                          </p:val>
                                        </p:tav>
                                      </p:tavLst>
                                    </p:anim>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142342"/>
                                        </p:tgtEl>
                                        <p:attrNameLst>
                                          <p:attrName>style.visibility</p:attrName>
                                        </p:attrNameLst>
                                      </p:cBhvr>
                                      <p:to>
                                        <p:strVal val="visible"/>
                                      </p:to>
                                    </p:set>
                                    <p:animEffect transition="in" filter="wipe(down)">
                                      <p:cBhvr>
                                        <p:cTn id="26" dur="1000"/>
                                        <p:tgtEl>
                                          <p:spTgt spid="142342"/>
                                        </p:tgtEl>
                                      </p:cBhvr>
                                    </p:animEffect>
                                  </p:childTnLst>
                                </p:cTn>
                              </p:par>
                            </p:childTnLst>
                          </p:cTn>
                        </p:par>
                        <p:par>
                          <p:cTn id="27" fill="hold">
                            <p:stCondLst>
                              <p:cond delay="4500"/>
                            </p:stCondLst>
                            <p:childTnLst>
                              <p:par>
                                <p:cTn id="28" presetID="9" presetClass="entr" presetSubtype="0" fill="hold" grpId="0" nodeType="afterEffect">
                                  <p:stCondLst>
                                    <p:cond delay="500"/>
                                  </p:stCondLst>
                                  <p:iterate type="lt">
                                    <p:tmPct val="10000"/>
                                  </p:iterate>
                                  <p:childTnLst>
                                    <p:set>
                                      <p:cBhvr>
                                        <p:cTn id="29" dur="1" fill="hold">
                                          <p:stCondLst>
                                            <p:cond delay="0"/>
                                          </p:stCondLst>
                                        </p:cTn>
                                        <p:tgtEl>
                                          <p:spTgt spid="142344"/>
                                        </p:tgtEl>
                                        <p:attrNameLst>
                                          <p:attrName>style.visibility</p:attrName>
                                        </p:attrNameLst>
                                      </p:cBhvr>
                                      <p:to>
                                        <p:strVal val="visible"/>
                                      </p:to>
                                    </p:set>
                                    <p:animEffect transition="in" filter="dissolve">
                                      <p:cBhvr>
                                        <p:cTn id="30" dur="1000"/>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a:xfrm>
            <a:off x="0" y="0"/>
            <a:ext cx="5943600" cy="685800"/>
          </a:xfrm>
        </p:spPr>
        <p:txBody>
          <a:bodyPr/>
          <a:lstStyle/>
          <a:p>
            <a:pPr eaLnBrk="1" hangingPunct="1"/>
            <a:r>
              <a:rPr lang="en-US" sz="4200" smtClean="0"/>
              <a:t>The Scramble for Africa</a:t>
            </a:r>
          </a:p>
        </p:txBody>
      </p:sp>
      <p:sp>
        <p:nvSpPr>
          <p:cNvPr id="22530" name="Rectangle 5"/>
          <p:cNvSpPr>
            <a:spLocks noGrp="1" noChangeArrowheads="1"/>
          </p:cNvSpPr>
          <p:nvPr>
            <p:ph idx="1"/>
          </p:nvPr>
        </p:nvSpPr>
        <p:spPr>
          <a:xfrm>
            <a:off x="152400" y="685800"/>
            <a:ext cx="5334000" cy="5867400"/>
          </a:xfrm>
        </p:spPr>
        <p:txBody>
          <a:bodyPr/>
          <a:lstStyle/>
          <a:p>
            <a:pPr eaLnBrk="1" hangingPunct="1">
              <a:lnSpc>
                <a:spcPct val="90000"/>
              </a:lnSpc>
            </a:pPr>
            <a:r>
              <a:rPr lang="en-US" sz="2400" smtClean="0"/>
              <a:t>Between the late 1870s and 1900 European powers divided the entire continent among themselves, motivated by economic and political competition.</a:t>
            </a:r>
          </a:p>
          <a:p>
            <a:pPr eaLnBrk="1" hangingPunct="1">
              <a:lnSpc>
                <a:spcPct val="90000"/>
              </a:lnSpc>
            </a:pPr>
            <a:r>
              <a:rPr lang="en-US" sz="2400" smtClean="0"/>
              <a:t>The nations used a variety of rationalizations to justify their actions.</a:t>
            </a:r>
          </a:p>
          <a:p>
            <a:pPr eaLnBrk="1" hangingPunct="1">
              <a:lnSpc>
                <a:spcPct val="90000"/>
              </a:lnSpc>
            </a:pPr>
            <a:r>
              <a:rPr lang="en-US" sz="2400" smtClean="0"/>
              <a:t>Important African raw materials include ivory, rubber, minerals, diamonds, and gold. </a:t>
            </a:r>
          </a:p>
          <a:p>
            <a:pPr eaLnBrk="1" hangingPunct="1">
              <a:lnSpc>
                <a:spcPct val="90000"/>
              </a:lnSpc>
            </a:pPr>
            <a:r>
              <a:rPr lang="en-US" sz="2400" b="1" smtClean="0"/>
              <a:t>Berlin Conference</a:t>
            </a:r>
            <a:endParaRPr lang="en-US" sz="2400" smtClean="0"/>
          </a:p>
          <a:p>
            <a:pPr lvl="1" eaLnBrk="1" hangingPunct="1">
              <a:lnSpc>
                <a:spcPct val="90000"/>
              </a:lnSpc>
            </a:pPr>
            <a:r>
              <a:rPr lang="en-US" sz="2000" smtClean="0"/>
              <a:t>Mapped out which European nation had access to certain parts of Africa.</a:t>
            </a:r>
          </a:p>
          <a:p>
            <a:pPr eaLnBrk="1" hangingPunct="1">
              <a:lnSpc>
                <a:spcPct val="90000"/>
              </a:lnSpc>
            </a:pPr>
            <a:r>
              <a:rPr lang="en-US" sz="2400" smtClean="0"/>
              <a:t>European nations appointed administrators to supervise their African possessions.</a:t>
            </a:r>
          </a:p>
        </p:txBody>
      </p:sp>
      <p:pic>
        <p:nvPicPr>
          <p:cNvPr id="22531" name="Picture 4" descr="mch25_01"/>
          <p:cNvPicPr>
            <a:picLocks noChangeAspect="1" noChangeArrowheads="1"/>
          </p:cNvPicPr>
          <p:nvPr/>
        </p:nvPicPr>
        <p:blipFill>
          <a:blip r:embed="rId2"/>
          <a:srcRect/>
          <a:stretch>
            <a:fillRect/>
          </a:stretch>
        </p:blipFill>
        <p:spPr bwMode="auto">
          <a:xfrm>
            <a:off x="5110163" y="685800"/>
            <a:ext cx="403383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371600" y="304800"/>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4000" b="1">
                <a:latin typeface="Georgia" pitchFamily="18" charset="0"/>
              </a:rPr>
              <a:t>11 a.m., November 11, 1918</a:t>
            </a:r>
          </a:p>
        </p:txBody>
      </p:sp>
      <p:pic>
        <p:nvPicPr>
          <p:cNvPr id="143363" name="Picture 3" descr="Armistice signed"/>
          <p:cNvPicPr>
            <a:picLocks noChangeAspect="1" noChangeArrowheads="1"/>
          </p:cNvPicPr>
          <p:nvPr>
            <p:ph sz="half" idx="1"/>
          </p:nvPr>
        </p:nvPicPr>
        <p:blipFill>
          <a:blip r:embed="rId3"/>
          <a:srcRect/>
          <a:stretch>
            <a:fillRect/>
          </a:stretch>
        </p:blipFill>
        <p:spPr>
          <a:xfrm rot="21344799">
            <a:off x="1352550" y="744538"/>
            <a:ext cx="4583113" cy="4648200"/>
          </a:xfrm>
          <a:noFill/>
          <a:ln/>
        </p:spPr>
      </p:pic>
      <p:pic>
        <p:nvPicPr>
          <p:cNvPr id="143364" name="Picture 4" descr="soldiers celebrate armistice"/>
          <p:cNvPicPr>
            <a:picLocks noChangeAspect="1" noChangeArrowheads="1"/>
          </p:cNvPicPr>
          <p:nvPr>
            <p:ph sz="half" idx="2"/>
          </p:nvPr>
        </p:nvPicPr>
        <p:blipFill>
          <a:blip r:embed="rId4">
            <a:lum bright="-12000" contrast="6000"/>
          </a:blip>
          <a:srcRect/>
          <a:stretch>
            <a:fillRect/>
          </a:stretch>
        </p:blipFill>
        <p:spPr>
          <a:xfrm>
            <a:off x="5778500" y="2133600"/>
            <a:ext cx="3060700" cy="4267200"/>
          </a:xfrm>
          <a:noFill/>
          <a:ln cap="flat">
            <a:solidFill>
              <a:srgbClr val="664400"/>
            </a:solidFill>
            <a:headEnd type="none" w="med" len="med"/>
            <a:tailEnd type="none" w="med" len="med"/>
          </a:ln>
        </p:spPr>
      </p:pic>
      <p:sp>
        <p:nvSpPr>
          <p:cNvPr id="143365" name="Rectangle 5"/>
          <p:cNvSpPr>
            <a:spLocks noChangeArrowheads="1"/>
          </p:cNvSpPr>
          <p:nvPr/>
        </p:nvSpPr>
        <p:spPr bwMode="auto">
          <a:xfrm>
            <a:off x="1600200" y="5867400"/>
            <a:ext cx="4038600" cy="457200"/>
          </a:xfrm>
          <a:prstGeom prst="rect">
            <a:avLst/>
          </a:prstGeom>
          <a:noFill/>
          <a:ln w="12700" cap="sq">
            <a:noFill/>
            <a:miter lim="800000"/>
            <a:headEnd type="none" w="sm" len="sm"/>
            <a:tailEnd type="none" w="sm" len="sm"/>
          </a:ln>
          <a:effectLst/>
        </p:spPr>
        <p:txBody>
          <a:bodyPr>
            <a:spAutoFit/>
          </a:bodyPr>
          <a:lstStyle/>
          <a:p>
            <a:pPr algn="ctr"/>
            <a:r>
              <a:rPr lang="en-US" b="1">
                <a:latin typeface="Georgia" pitchFamily="18" charset="0"/>
              </a:rPr>
              <a:t>The Armistice is Signed!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43364"/>
                                        </p:tgtEl>
                                        <p:attrNameLst>
                                          <p:attrName>style.visibility</p:attrName>
                                        </p:attrNameLst>
                                      </p:cBhvr>
                                      <p:to>
                                        <p:strVal val="visible"/>
                                      </p:to>
                                    </p:set>
                                    <p:animEffect transition="in" filter="dissolve">
                                      <p:cBhvr>
                                        <p:cTn id="7" dur="3000"/>
                                        <p:tgtEl>
                                          <p:spTgt spid="143364"/>
                                        </p:tgtEl>
                                      </p:cBhvr>
                                    </p:animEffect>
                                  </p:childTnLst>
                                  <p:subTnLst>
                                    <p:audio>
                                      <p:cMediaNode>
                                        <p:cTn display="0" masterRel="sameClick">
                                          <p:stCondLst>
                                            <p:cond evt="begin" delay="0">
                                              <p:tn val="5"/>
                                            </p:cond>
                                          </p:stCondLst>
                                          <p:endCondLst>
                                            <p:cond evt="onStopAudio" delay="0">
                                              <p:tgtEl>
                                                <p:sldTgt/>
                                              </p:tgtEl>
                                            </p:cond>
                                          </p:endCondLst>
                                        </p:cTn>
                                        <p:tgtEl>
                                          <p:sndTgt r:embed="rId2" name="Cheering.wav"/>
                                        </p:tgtEl>
                                      </p:cMediaNode>
                                    </p:audio>
                                  </p:subTnLst>
                                </p:cTn>
                              </p:par>
                              <p:par>
                                <p:cTn id="8" presetID="55" presetClass="entr" presetSubtype="0" fill="hold" grpId="0" nodeType="withEffect">
                                  <p:stCondLst>
                                    <p:cond delay="1000"/>
                                  </p:stCondLst>
                                  <p:childTnLst>
                                    <p:set>
                                      <p:cBhvr>
                                        <p:cTn id="9" dur="1" fill="hold">
                                          <p:stCondLst>
                                            <p:cond delay="0"/>
                                          </p:stCondLst>
                                        </p:cTn>
                                        <p:tgtEl>
                                          <p:spTgt spid="143365"/>
                                        </p:tgtEl>
                                        <p:attrNameLst>
                                          <p:attrName>style.visibility</p:attrName>
                                        </p:attrNameLst>
                                      </p:cBhvr>
                                      <p:to>
                                        <p:strVal val="visible"/>
                                      </p:to>
                                    </p:set>
                                    <p:anim calcmode="lin" valueType="num">
                                      <p:cBhvr>
                                        <p:cTn id="10" dur="500" fill="hold"/>
                                        <p:tgtEl>
                                          <p:spTgt spid="143365"/>
                                        </p:tgtEl>
                                        <p:attrNameLst>
                                          <p:attrName>ppt_w</p:attrName>
                                        </p:attrNameLst>
                                      </p:cBhvr>
                                      <p:tavLst>
                                        <p:tav tm="0">
                                          <p:val>
                                            <p:strVal val="#ppt_w*0.70"/>
                                          </p:val>
                                        </p:tav>
                                        <p:tav tm="100000">
                                          <p:val>
                                            <p:strVal val="#ppt_w"/>
                                          </p:val>
                                        </p:tav>
                                      </p:tavLst>
                                    </p:anim>
                                    <p:anim calcmode="lin" valueType="num">
                                      <p:cBhvr>
                                        <p:cTn id="11" dur="500" fill="hold"/>
                                        <p:tgtEl>
                                          <p:spTgt spid="143365"/>
                                        </p:tgtEl>
                                        <p:attrNameLst>
                                          <p:attrName>ppt_h</p:attrName>
                                        </p:attrNameLst>
                                      </p:cBhvr>
                                      <p:tavLst>
                                        <p:tav tm="0">
                                          <p:val>
                                            <p:strVal val="#ppt_h"/>
                                          </p:val>
                                        </p:tav>
                                        <p:tav tm="100000">
                                          <p:val>
                                            <p:strVal val="#ppt_h"/>
                                          </p:val>
                                        </p:tav>
                                      </p:tavLst>
                                    </p:anim>
                                    <p:animEffect transition="in" filter="fade">
                                      <p:cBhvr>
                                        <p:cTn id="12" dur="500"/>
                                        <p:tgtEl>
                                          <p:spTgt spid="14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143000" y="0"/>
            <a:ext cx="7620000" cy="70167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spcBef>
                <a:spcPct val="50000"/>
              </a:spcBef>
            </a:pPr>
            <a:r>
              <a:rPr lang="en-US" sz="4000" b="1">
                <a:effectLst>
                  <a:outerShdw blurRad="38100" dist="38100" dir="2700000" algn="tl">
                    <a:srgbClr val="000000"/>
                  </a:outerShdw>
                </a:effectLst>
                <a:latin typeface="Georgia" pitchFamily="18" charset="0"/>
              </a:rPr>
              <a:t>9,000,000</a:t>
            </a:r>
            <a:r>
              <a:rPr lang="en-US" sz="4000" b="1">
                <a:solidFill>
                  <a:srgbClr val="996600"/>
                </a:solidFill>
                <a:effectLst>
                  <a:outerShdw blurRad="38100" dist="38100" dir="2700000" algn="tl">
                    <a:srgbClr val="000000"/>
                  </a:outerShdw>
                </a:effectLst>
                <a:latin typeface="Georgia" pitchFamily="18" charset="0"/>
              </a:rPr>
              <a:t> </a:t>
            </a:r>
            <a:r>
              <a:rPr lang="en-US" sz="4000" b="1">
                <a:effectLst>
                  <a:outerShdw blurRad="38100" dist="38100" dir="2700000" algn="tl">
                    <a:srgbClr val="000000"/>
                  </a:outerShdw>
                </a:effectLst>
                <a:latin typeface="Georgia" pitchFamily="18" charset="0"/>
              </a:rPr>
              <a:t>Dead</a:t>
            </a:r>
          </a:p>
        </p:txBody>
      </p:sp>
      <p:pic>
        <p:nvPicPr>
          <p:cNvPr id="144387" name="Picture 3"/>
          <p:cNvPicPr>
            <a:picLocks noChangeAspect="1" noChangeArrowheads="1"/>
          </p:cNvPicPr>
          <p:nvPr>
            <p:ph/>
          </p:nvPr>
        </p:nvPicPr>
        <p:blipFill>
          <a:blip r:embed="rId3">
            <a:lum bright="-6000" contrast="6000"/>
          </a:blip>
          <a:srcRect l="2983" t="5174" r="4477" b="4257"/>
          <a:stretch>
            <a:fillRect/>
          </a:stretch>
        </p:blipFill>
        <p:spPr>
          <a:xfrm>
            <a:off x="838200" y="762000"/>
            <a:ext cx="7848600" cy="6035675"/>
          </a:xfrm>
          <a:noFill/>
          <a:ln cap="flat">
            <a:solidFill>
              <a:srgbClr val="664400"/>
            </a:solidFill>
            <a:headEnd type="none" w="med" len="med"/>
            <a:tailEnd type="none" w="med" len="med"/>
          </a:ln>
        </p:spPr>
      </p:pic>
    </p:spTree>
  </p:cSld>
  <p:clrMapOvr>
    <a:masterClrMapping/>
  </p:clrMapOvr>
  <p:transition advClick="0" advTm="23000">
    <p:sndAc>
      <p:stSnd>
        <p:snd r:embed="rId2" name="taps[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fade">
                                      <p:cBhvr>
                                        <p:cTn id="7" dur="5000"/>
                                        <p:tgtEl>
                                          <p:spTgt spid="144387"/>
                                        </p:tgtEl>
                                      </p:cBhvr>
                                    </p:animEffect>
                                  </p:childTnLst>
                                </p:cTn>
                              </p:par>
                            </p:childTnLst>
                          </p:cTn>
                        </p:par>
                        <p:par>
                          <p:cTn id="8" fill="hold">
                            <p:stCondLst>
                              <p:cond delay="5000"/>
                            </p:stCondLst>
                            <p:childTnLst>
                              <p:par>
                                <p:cTn id="9" presetID="9" presetClass="entr" presetSubtype="0" fill="hold" grpId="0" nodeType="afterEffect">
                                  <p:stCondLst>
                                    <p:cond delay="0"/>
                                  </p:stCondLst>
                                  <p:iterate type="lt">
                                    <p:tmPct val="10000"/>
                                  </p:iterate>
                                  <p:childTnLst>
                                    <p:set>
                                      <p:cBhvr>
                                        <p:cTn id="10" dur="1" fill="hold">
                                          <p:stCondLst>
                                            <p:cond delay="0"/>
                                          </p:stCondLst>
                                        </p:cTn>
                                        <p:tgtEl>
                                          <p:spTgt spid="144386"/>
                                        </p:tgtEl>
                                        <p:attrNameLst>
                                          <p:attrName>style.visibility</p:attrName>
                                        </p:attrNameLst>
                                      </p:cBhvr>
                                      <p:to>
                                        <p:strVal val="visible"/>
                                      </p:to>
                                    </p:set>
                                    <p:animEffect transition="in" filter="dissolve">
                                      <p:cBhvr>
                                        <p:cTn id="11" dur="50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143000" y="0"/>
            <a:ext cx="7620000" cy="76200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4400" b="1">
                <a:latin typeface="Georgia" pitchFamily="18" charset="0"/>
              </a:rPr>
              <a:t>World War I Casualties</a:t>
            </a:r>
          </a:p>
        </p:txBody>
      </p:sp>
      <p:graphicFrame>
        <p:nvGraphicFramePr>
          <p:cNvPr id="146435" name="Object 3"/>
          <p:cNvGraphicFramePr>
            <a:graphicFrameLocks noChangeAspect="1"/>
          </p:cNvGraphicFramePr>
          <p:nvPr>
            <p:ph/>
          </p:nvPr>
        </p:nvGraphicFramePr>
        <p:xfrm>
          <a:off x="0" y="685800"/>
          <a:ext cx="8839200" cy="5895975"/>
        </p:xfrm>
        <a:graphic>
          <a:graphicData uri="http://schemas.openxmlformats.org/presentationml/2006/ole">
            <p:oleObj spid="_x0000_s146435" name="Chart" r:id="rId3" imgW="6096000" imgH="4067251"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5">
                                            <p:oleChartEl type="gridLegend"/>
                                          </p:spTgt>
                                        </p:tgtEl>
                                        <p:attrNameLst>
                                          <p:attrName>style.visibility</p:attrName>
                                        </p:attrNameLst>
                                      </p:cBhvr>
                                      <p:to>
                                        <p:strVal val="visible"/>
                                      </p:to>
                                    </p:set>
                                    <p:animEffect transition="in" filter="box(in)">
                                      <p:cBhvr>
                                        <p:cTn id="7" dur="500"/>
                                        <p:tgtEl>
                                          <p:spTgt spid="146435">
                                            <p:oleChartEl type="gridLegend"/>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6435">
                                            <p:oleChartEl type="series" lvl="1"/>
                                          </p:spTgt>
                                        </p:tgtEl>
                                        <p:attrNameLst>
                                          <p:attrName>style.visibility</p:attrName>
                                        </p:attrNameLst>
                                      </p:cBhvr>
                                      <p:to>
                                        <p:strVal val="visible"/>
                                      </p:to>
                                    </p:set>
                                    <p:animEffect transition="in" filter="box(in)">
                                      <p:cBhvr>
                                        <p:cTn id="11" dur="500"/>
                                        <p:tgtEl>
                                          <p:spTgt spid="146435">
                                            <p:oleChartEl type="series" lvl="1"/>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46435">
                                            <p:oleChartEl type="series" lvl="2"/>
                                          </p:spTgt>
                                        </p:tgtEl>
                                        <p:attrNameLst>
                                          <p:attrName>style.visibility</p:attrName>
                                        </p:attrNameLst>
                                      </p:cBhvr>
                                      <p:to>
                                        <p:strVal val="visible"/>
                                      </p:to>
                                    </p:set>
                                    <p:animEffect transition="in" filter="box(in)">
                                      <p:cBhvr>
                                        <p:cTn id="15" dur="500"/>
                                        <p:tgtEl>
                                          <p:spTgt spid="146435">
                                            <p:oleChartEl type="series" lvl="2"/>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46435">
                                            <p:oleChartEl type="series" lvl="3"/>
                                          </p:spTgt>
                                        </p:tgtEl>
                                        <p:attrNameLst>
                                          <p:attrName>style.visibility</p:attrName>
                                        </p:attrNameLst>
                                      </p:cBhvr>
                                      <p:to>
                                        <p:strVal val="visible"/>
                                      </p:to>
                                    </p:set>
                                    <p:animEffect transition="in" filter="box(in)">
                                      <p:cBhvr>
                                        <p:cTn id="19" dur="500"/>
                                        <p:tgtEl>
                                          <p:spTgt spid="146435">
                                            <p:oleChartEl type="series" lvl="3"/>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46435">
                                            <p:oleChartEl type="series" lvl="4"/>
                                          </p:spTgt>
                                        </p:tgtEl>
                                        <p:attrNameLst>
                                          <p:attrName>style.visibility</p:attrName>
                                        </p:attrNameLst>
                                      </p:cBhvr>
                                      <p:to>
                                        <p:strVal val="visible"/>
                                      </p:to>
                                    </p:set>
                                    <p:animEffect transition="in" filter="box(in)">
                                      <p:cBhvr>
                                        <p:cTn id="23" dur="500"/>
                                        <p:tgtEl>
                                          <p:spTgt spid="146435">
                                            <p:oleChartEl type="series" lvl="4"/>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46435">
                                            <p:oleChartEl type="series" lvl="5"/>
                                          </p:spTgt>
                                        </p:tgtEl>
                                        <p:attrNameLst>
                                          <p:attrName>style.visibility</p:attrName>
                                        </p:attrNameLst>
                                      </p:cBhvr>
                                      <p:to>
                                        <p:strVal val="visible"/>
                                      </p:to>
                                    </p:set>
                                    <p:animEffect transition="in" filter="box(in)">
                                      <p:cBhvr>
                                        <p:cTn id="27" dur="500"/>
                                        <p:tgtEl>
                                          <p:spTgt spid="146435">
                                            <p:oleChartEl type="series" lvl="5"/>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46435">
                                            <p:oleChartEl type="series" lvl="6"/>
                                          </p:spTgt>
                                        </p:tgtEl>
                                        <p:attrNameLst>
                                          <p:attrName>style.visibility</p:attrName>
                                        </p:attrNameLst>
                                      </p:cBhvr>
                                      <p:to>
                                        <p:strVal val="visible"/>
                                      </p:to>
                                    </p:set>
                                    <p:animEffect transition="in" filter="box(in)">
                                      <p:cBhvr>
                                        <p:cTn id="31" dur="500"/>
                                        <p:tgtEl>
                                          <p:spTgt spid="146435">
                                            <p:oleChartEl type="series" lvl="6"/>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46435">
                                            <p:oleChartEl type="series" lvl="7"/>
                                          </p:spTgt>
                                        </p:tgtEl>
                                        <p:attrNameLst>
                                          <p:attrName>style.visibility</p:attrName>
                                        </p:attrNameLst>
                                      </p:cBhvr>
                                      <p:to>
                                        <p:strVal val="visible"/>
                                      </p:to>
                                    </p:set>
                                    <p:animEffect transition="in" filter="box(in)">
                                      <p:cBhvr>
                                        <p:cTn id="35" dur="500"/>
                                        <p:tgtEl>
                                          <p:spTgt spid="146435">
                                            <p:oleChartEl type="series" lvl="7"/>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146435">
                                            <p:oleChartEl type="series" lvl="8"/>
                                          </p:spTgt>
                                        </p:tgtEl>
                                        <p:attrNameLst>
                                          <p:attrName>style.visibility</p:attrName>
                                        </p:attrNameLst>
                                      </p:cBhvr>
                                      <p:to>
                                        <p:strVal val="visible"/>
                                      </p:to>
                                    </p:set>
                                    <p:animEffect transition="in" filter="box(in)">
                                      <p:cBhvr>
                                        <p:cTn id="39" dur="500"/>
                                        <p:tgtEl>
                                          <p:spTgt spid="146435">
                                            <p:oleChartEl type="series" lvl="8"/>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6435" grpId="0" bld="series"/>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304800" y="228600"/>
            <a:ext cx="8763000" cy="60960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400" b="1">
                <a:latin typeface="Georgia" pitchFamily="18" charset="0"/>
              </a:rPr>
              <a:t>Turkish Genocide Against Armenians</a:t>
            </a:r>
          </a:p>
        </p:txBody>
      </p:sp>
      <p:pic>
        <p:nvPicPr>
          <p:cNvPr id="147459" name="Picture 3" descr="Armenian genocide-NY Times headlines"/>
          <p:cNvPicPr>
            <a:picLocks noChangeAspect="1" noChangeArrowheads="1"/>
          </p:cNvPicPr>
          <p:nvPr>
            <p:ph sz="half" idx="1"/>
          </p:nvPr>
        </p:nvPicPr>
        <p:blipFill>
          <a:blip r:embed="rId2">
            <a:lum bright="6000" contrast="12000"/>
          </a:blip>
          <a:srcRect/>
          <a:stretch>
            <a:fillRect/>
          </a:stretch>
        </p:blipFill>
        <p:spPr>
          <a:xfrm>
            <a:off x="2808288" y="1066800"/>
            <a:ext cx="4278312" cy="4876800"/>
          </a:xfrm>
          <a:noFill/>
          <a:ln cap="flat">
            <a:solidFill>
              <a:srgbClr val="664400"/>
            </a:solidFill>
            <a:headEnd type="none" w="med" len="med"/>
            <a:tailEnd type="none" w="med" len="med"/>
          </a:ln>
        </p:spPr>
      </p:pic>
      <p:sp>
        <p:nvSpPr>
          <p:cNvPr id="147460" name="Rectangle 4"/>
          <p:cNvSpPr>
            <a:spLocks noChangeArrowheads="1"/>
          </p:cNvSpPr>
          <p:nvPr/>
        </p:nvSpPr>
        <p:spPr bwMode="auto">
          <a:xfrm>
            <a:off x="587375" y="6049963"/>
            <a:ext cx="8251825" cy="519112"/>
          </a:xfrm>
          <a:prstGeom prst="rect">
            <a:avLst/>
          </a:prstGeom>
          <a:noFill/>
          <a:ln w="12700" cap="sq">
            <a:noFill/>
            <a:miter lim="800000"/>
            <a:headEnd type="none" w="sm" len="sm"/>
            <a:tailEnd type="none" w="sm" len="sm"/>
          </a:ln>
          <a:effectLst>
            <a:outerShdw dist="35921" dir="2700000" algn="ctr" rotWithShape="0">
              <a:srgbClr val="996600"/>
            </a:outerShdw>
          </a:effectLst>
        </p:spPr>
        <p:txBody>
          <a:bodyPr>
            <a:spAutoFit/>
          </a:bodyPr>
          <a:lstStyle/>
          <a:p>
            <a:pPr algn="ctr"/>
            <a:r>
              <a:rPr lang="en-US" sz="2800">
                <a:effectLst>
                  <a:outerShdw blurRad="38100" dist="38100" dir="2700000" algn="tl">
                    <a:srgbClr val="000000"/>
                  </a:outerShdw>
                </a:effectLst>
                <a:latin typeface="Georgia" pitchFamily="18" charset="0"/>
              </a:rPr>
              <a:t>A Portent of Future Horrors to Come!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609600" y="685800"/>
            <a:ext cx="8077200" cy="3749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6000">
                <a:solidFill>
                  <a:srgbClr val="00B050"/>
                </a:solidFill>
                <a:latin typeface="Georgia" pitchFamily="18" charset="0"/>
              </a:rPr>
              <a:t>Territorial Changes</a:t>
            </a:r>
          </a:p>
          <a:p>
            <a:pPr algn="ctr">
              <a:spcBef>
                <a:spcPct val="50000"/>
              </a:spcBef>
            </a:pPr>
            <a:r>
              <a:rPr lang="en-US" sz="6000">
                <a:solidFill>
                  <a:srgbClr val="00B050"/>
                </a:solidFill>
                <a:latin typeface="Georgia" pitchFamily="18" charset="0"/>
              </a:rPr>
              <a:t>As a Result of</a:t>
            </a:r>
          </a:p>
          <a:p>
            <a:pPr algn="ctr">
              <a:spcBef>
                <a:spcPct val="50000"/>
              </a:spcBef>
            </a:pPr>
            <a:r>
              <a:rPr lang="en-US" sz="6000">
                <a:solidFill>
                  <a:srgbClr val="00B050"/>
                </a:solidFill>
                <a:latin typeface="Georgia" pitchFamily="18" charset="0"/>
              </a:rPr>
              <a:t>World War I</a:t>
            </a:r>
          </a:p>
        </p:txBody>
      </p:sp>
      <p:grpSp>
        <p:nvGrpSpPr>
          <p:cNvPr id="2" name="TextBox 5"/>
          <p:cNvGrpSpPr>
            <a:grpSpLocks/>
          </p:cNvGrpSpPr>
          <p:nvPr/>
        </p:nvGrpSpPr>
        <p:grpSpPr bwMode="auto">
          <a:xfrm>
            <a:off x="6096000" y="6473825"/>
            <a:ext cx="3048000" cy="355600"/>
            <a:chOff x="1087" y="3345"/>
            <a:chExt cx="3582" cy="578"/>
          </a:xfrm>
        </p:grpSpPr>
        <p:pic>
          <p:nvPicPr>
            <p:cNvPr id="118788" name="TextBox 5"/>
            <p:cNvPicPr>
              <a:picLocks noChangeArrowheads="1"/>
            </p:cNvPicPr>
            <p:nvPr/>
          </p:nvPicPr>
          <p:blipFill>
            <a:blip r:embed="rId3"/>
            <a:srcRect/>
            <a:stretch>
              <a:fillRect/>
            </a:stretch>
          </p:blipFill>
          <p:spPr bwMode="auto">
            <a:xfrm>
              <a:off x="1087" y="3345"/>
              <a:ext cx="3582" cy="549"/>
            </a:xfrm>
            <a:prstGeom prst="rect">
              <a:avLst/>
            </a:prstGeom>
            <a:noFill/>
            <a:ln w="9525">
              <a:solidFill>
                <a:srgbClr val="85FFBC"/>
              </a:solidFill>
              <a:miter lim="800000"/>
              <a:headEnd/>
              <a:tailEnd/>
            </a:ln>
          </p:spPr>
        </p:pic>
        <p:sp>
          <p:nvSpPr>
            <p:cNvPr id="118789" name="Text Box 4"/>
            <p:cNvSpPr txBox="1">
              <a:spLocks noChangeArrowheads="1"/>
            </p:cNvSpPr>
            <p:nvPr/>
          </p:nvSpPr>
          <p:spPr bwMode="auto">
            <a:xfrm>
              <a:off x="1104" y="3360"/>
              <a:ext cx="3552" cy="563"/>
            </a:xfrm>
            <a:prstGeom prst="rect">
              <a:avLst/>
            </a:prstGeom>
            <a:noFill/>
            <a:ln w="9525">
              <a:solidFill>
                <a:srgbClr val="85FFBC"/>
              </a:solidFill>
              <a:miter lim="800000"/>
              <a:headEnd/>
              <a:tailEnd/>
            </a:ln>
          </p:spPr>
          <p:txBody>
            <a:bodyPr>
              <a:spAutoFit/>
            </a:bodyPr>
            <a:lstStyle/>
            <a:p>
              <a:pPr algn="ctr"/>
              <a:r>
                <a:rPr lang="en-US" sz="800">
                  <a:solidFill>
                    <a:srgbClr val="6699FF"/>
                  </a:solidFill>
                  <a:latin typeface="Georgia" pitchFamily="18" charset="0"/>
                </a:rPr>
                <a:t>Ms. Susan M. Pojer</a:t>
              </a:r>
              <a:br>
                <a:rPr lang="en-US" sz="800">
                  <a:solidFill>
                    <a:srgbClr val="6699FF"/>
                  </a:solidFill>
                  <a:latin typeface="Georgia" pitchFamily="18" charset="0"/>
                </a:rPr>
              </a:br>
              <a:r>
                <a:rPr lang="en-US" sz="800">
                  <a:solidFill>
                    <a:srgbClr val="6699FF"/>
                  </a:solidFill>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ssolve">
                                      <p:cBhvr>
                                        <p:cTn id="7" dur="1000"/>
                                        <p:tgtEl>
                                          <p:spTgt spid="717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6" descr="map-sykes-picot-1916"/>
          <p:cNvPicPr>
            <a:picLocks noChangeAspect="1" noChangeArrowheads="1"/>
          </p:cNvPicPr>
          <p:nvPr/>
        </p:nvPicPr>
        <p:blipFill>
          <a:blip r:embed="rId3">
            <a:lum contrast="12000"/>
          </a:blip>
          <a:srcRect l="2614" t="2020" r="7190" b="23233"/>
          <a:stretch>
            <a:fillRect/>
          </a:stretch>
        </p:blipFill>
        <p:spPr bwMode="auto">
          <a:xfrm>
            <a:off x="2046288" y="1143000"/>
            <a:ext cx="5116512" cy="5486400"/>
          </a:xfrm>
          <a:prstGeom prst="rect">
            <a:avLst/>
          </a:prstGeom>
          <a:noFill/>
          <a:ln w="9525">
            <a:solidFill>
              <a:schemeClr val="bg1"/>
            </a:solidFill>
            <a:miter lim="800000"/>
            <a:headEnd/>
            <a:tailEnd/>
          </a:ln>
        </p:spPr>
      </p:pic>
      <p:sp>
        <p:nvSpPr>
          <p:cNvPr id="7175" name="Text Box 7"/>
          <p:cNvSpPr txBox="1">
            <a:spLocks noChangeArrowheads="1"/>
          </p:cNvSpPr>
          <p:nvPr/>
        </p:nvSpPr>
        <p:spPr bwMode="auto">
          <a:xfrm>
            <a:off x="609600" y="76200"/>
            <a:ext cx="8077200" cy="9461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2800" b="1">
                <a:latin typeface="Georgia" pitchFamily="18" charset="0"/>
              </a:rPr>
              <a:t>WW 1 Secret Treaties:  </a:t>
            </a:r>
            <a:br>
              <a:rPr lang="en-US" sz="2800" b="1">
                <a:latin typeface="Georgia" pitchFamily="18" charset="0"/>
              </a:rPr>
            </a:br>
            <a:r>
              <a:rPr lang="en-US" sz="2800" b="1">
                <a:latin typeface="Georgia" pitchFamily="18" charset="0"/>
              </a:rPr>
              <a:t>Sykes-Picot Agreement [1916]</a:t>
            </a:r>
          </a:p>
        </p:txBody>
      </p:sp>
      <p:grpSp>
        <p:nvGrpSpPr>
          <p:cNvPr id="2" name="TextBox 5"/>
          <p:cNvGrpSpPr>
            <a:grpSpLocks/>
          </p:cNvGrpSpPr>
          <p:nvPr/>
        </p:nvGrpSpPr>
        <p:grpSpPr bwMode="auto">
          <a:xfrm>
            <a:off x="6096000" y="6473825"/>
            <a:ext cx="3048000" cy="355600"/>
            <a:chOff x="1087" y="3345"/>
            <a:chExt cx="3582" cy="578"/>
          </a:xfrm>
        </p:grpSpPr>
        <p:pic>
          <p:nvPicPr>
            <p:cNvPr id="120837" name="TextBox 5"/>
            <p:cNvPicPr>
              <a:picLocks noChangeArrowheads="1"/>
            </p:cNvPicPr>
            <p:nvPr/>
          </p:nvPicPr>
          <p:blipFill>
            <a:blip r:embed="rId4"/>
            <a:srcRect/>
            <a:stretch>
              <a:fillRect/>
            </a:stretch>
          </p:blipFill>
          <p:spPr bwMode="auto">
            <a:xfrm>
              <a:off x="1087" y="3345"/>
              <a:ext cx="3582" cy="549"/>
            </a:xfrm>
            <a:prstGeom prst="rect">
              <a:avLst/>
            </a:prstGeom>
            <a:noFill/>
            <a:ln w="9525">
              <a:solidFill>
                <a:srgbClr val="85FFBC"/>
              </a:solidFill>
              <a:miter lim="800000"/>
              <a:headEnd/>
              <a:tailEnd/>
            </a:ln>
          </p:spPr>
        </p:pic>
        <p:sp>
          <p:nvSpPr>
            <p:cNvPr id="120838" name="Text Box 4"/>
            <p:cNvSpPr txBox="1">
              <a:spLocks noChangeArrowheads="1"/>
            </p:cNvSpPr>
            <p:nvPr/>
          </p:nvSpPr>
          <p:spPr bwMode="auto">
            <a:xfrm>
              <a:off x="1104" y="3360"/>
              <a:ext cx="3552" cy="563"/>
            </a:xfrm>
            <a:prstGeom prst="rect">
              <a:avLst/>
            </a:prstGeom>
            <a:noFill/>
            <a:ln w="9525">
              <a:solidFill>
                <a:srgbClr val="85FFBC"/>
              </a:solidFill>
              <a:miter lim="800000"/>
              <a:headEnd/>
              <a:tailEnd/>
            </a:ln>
          </p:spPr>
          <p:txBody>
            <a:bodyPr>
              <a:spAutoFit/>
            </a:bodyPr>
            <a:lstStyle/>
            <a:p>
              <a:pPr algn="ctr"/>
              <a:r>
                <a:rPr lang="en-US" sz="800">
                  <a:solidFill>
                    <a:srgbClr val="6699FF"/>
                  </a:solidFill>
                  <a:latin typeface="Georgia" pitchFamily="18" charset="0"/>
                </a:rPr>
                <a:t>Ms. Susan M. Pojer</a:t>
              </a:r>
              <a:br>
                <a:rPr lang="en-US" sz="800">
                  <a:solidFill>
                    <a:srgbClr val="6699FF"/>
                  </a:solidFill>
                  <a:latin typeface="Georgia" pitchFamily="18" charset="0"/>
                </a:rPr>
              </a:br>
              <a:r>
                <a:rPr lang="en-US" sz="800">
                  <a:solidFill>
                    <a:srgbClr val="6699FF"/>
                  </a:solidFill>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228600" y="242888"/>
            <a:ext cx="51816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2800" b="1">
                <a:latin typeface="Georgia" pitchFamily="18" charset="0"/>
              </a:rPr>
              <a:t>Balfour Declaration [1917]</a:t>
            </a:r>
          </a:p>
        </p:txBody>
      </p:sp>
      <p:sp>
        <p:nvSpPr>
          <p:cNvPr id="122883" name="Rectangle 4"/>
          <p:cNvSpPr>
            <a:spLocks noChangeArrowheads="1"/>
          </p:cNvSpPr>
          <p:nvPr/>
        </p:nvSpPr>
        <p:spPr bwMode="auto">
          <a:xfrm>
            <a:off x="228600" y="762000"/>
            <a:ext cx="8839200" cy="5578475"/>
          </a:xfrm>
          <a:prstGeom prst="rect">
            <a:avLst/>
          </a:prstGeom>
          <a:noFill/>
          <a:ln w="9525">
            <a:noFill/>
            <a:miter lim="800000"/>
            <a:headEnd/>
            <a:tailEnd/>
          </a:ln>
        </p:spPr>
        <p:txBody>
          <a:bodyPr anchor="ctr">
            <a:spAutoFit/>
          </a:bodyPr>
          <a:lstStyle/>
          <a:p>
            <a:r>
              <a:rPr lang="en-US" sz="2000">
                <a:latin typeface="Georgia" pitchFamily="18" charset="0"/>
              </a:rPr>
              <a:t>						        Foreign Office</a:t>
            </a:r>
          </a:p>
          <a:p>
            <a:r>
              <a:rPr lang="en-US" sz="2000">
                <a:latin typeface="Georgia" pitchFamily="18" charset="0"/>
              </a:rPr>
              <a:t>						        November 2nd, 1917</a:t>
            </a:r>
          </a:p>
          <a:p>
            <a:r>
              <a:rPr lang="en-US" sz="2000">
                <a:latin typeface="Georgia" pitchFamily="18" charset="0"/>
              </a:rPr>
              <a:t>Dear Lord Rothschild.</a:t>
            </a:r>
          </a:p>
          <a:p>
            <a:r>
              <a:rPr lang="en-US" sz="2000">
                <a:latin typeface="Georgia" pitchFamily="18" charset="0"/>
              </a:rPr>
              <a:t>	I have much pleasure to convey to you, on behalf of His Majesty’s  Government, the following declaration of sympathy with Jewish Zionist aspirations {hopes} which has been submitted to, and approved by, the Cabinet.</a:t>
            </a:r>
          </a:p>
          <a:p>
            <a:r>
              <a:rPr lang="en-US" sz="2000">
                <a:latin typeface="Georgia" pitchFamily="18" charset="0"/>
              </a:rPr>
              <a:t>	“His Majesty’s Government view with favor the establishment in Palestine of </a:t>
            </a:r>
            <a:r>
              <a:rPr lang="en-US" sz="2000" b="1" u="sng">
                <a:latin typeface="Georgia" pitchFamily="18" charset="0"/>
              </a:rPr>
              <a:t>a</a:t>
            </a:r>
            <a:r>
              <a:rPr lang="en-US" sz="2000">
                <a:latin typeface="Georgia" pitchFamily="18" charset="0"/>
              </a:rPr>
              <a:t> national home for the Jewish people, and will use their best endeavors to facilitate {assist} the achievement of this object, it being clearly understood that nothing shall be done which may prejudice the civil and religious rights of </a:t>
            </a:r>
            <a:r>
              <a:rPr lang="en-US" sz="2000" b="1" u="sng">
                <a:latin typeface="Georgia" pitchFamily="18" charset="0"/>
              </a:rPr>
              <a:t>existing non-Jewish communities</a:t>
            </a:r>
            <a:r>
              <a:rPr lang="en-US" sz="2000">
                <a:latin typeface="Georgia" pitchFamily="18" charset="0"/>
              </a:rPr>
              <a:t> in Palestine, or the rights and political status enjoyed by Jews in any other country.”</a:t>
            </a:r>
          </a:p>
          <a:p>
            <a:r>
              <a:rPr lang="en-US" sz="2000">
                <a:latin typeface="Georgia" pitchFamily="18" charset="0"/>
              </a:rPr>
              <a:t>	I should be grateful if you would bring this declaration to the knowledge of the Zionist Federation.</a:t>
            </a:r>
          </a:p>
          <a:p>
            <a:r>
              <a:rPr lang="en-US" sz="2000">
                <a:latin typeface="Georgia" pitchFamily="18" charset="0"/>
              </a:rPr>
              <a:t>					Yours sincerely,</a:t>
            </a:r>
          </a:p>
          <a:p>
            <a:r>
              <a:rPr lang="en-US" sz="2000">
                <a:latin typeface="Georgia" pitchFamily="18" charset="0"/>
              </a:rPr>
              <a:t>					ARTHUR JAMES BALFOUR</a:t>
            </a:r>
          </a:p>
          <a:p>
            <a:r>
              <a:rPr lang="en-US" sz="2000">
                <a:latin typeface="Georgia" pitchFamily="18" charset="0"/>
              </a:rPr>
              <a:t>					British Foreign Secretary</a:t>
            </a:r>
          </a:p>
        </p:txBody>
      </p:sp>
      <p:grpSp>
        <p:nvGrpSpPr>
          <p:cNvPr id="2" name="TextBox 5"/>
          <p:cNvGrpSpPr>
            <a:grpSpLocks/>
          </p:cNvGrpSpPr>
          <p:nvPr/>
        </p:nvGrpSpPr>
        <p:grpSpPr bwMode="auto">
          <a:xfrm>
            <a:off x="6096000" y="6473825"/>
            <a:ext cx="3048000" cy="355600"/>
            <a:chOff x="1087" y="3345"/>
            <a:chExt cx="3582" cy="578"/>
          </a:xfrm>
        </p:grpSpPr>
        <p:pic>
          <p:nvPicPr>
            <p:cNvPr id="122885" name="TextBox 5"/>
            <p:cNvPicPr>
              <a:picLocks noChangeArrowheads="1"/>
            </p:cNvPicPr>
            <p:nvPr/>
          </p:nvPicPr>
          <p:blipFill>
            <a:blip r:embed="rId3"/>
            <a:srcRect/>
            <a:stretch>
              <a:fillRect/>
            </a:stretch>
          </p:blipFill>
          <p:spPr bwMode="auto">
            <a:xfrm>
              <a:off x="1087" y="3345"/>
              <a:ext cx="3582" cy="549"/>
            </a:xfrm>
            <a:prstGeom prst="rect">
              <a:avLst/>
            </a:prstGeom>
            <a:noFill/>
            <a:ln w="9525">
              <a:solidFill>
                <a:srgbClr val="85FFBC"/>
              </a:solidFill>
              <a:miter lim="800000"/>
              <a:headEnd/>
              <a:tailEnd/>
            </a:ln>
          </p:spPr>
        </p:pic>
        <p:sp>
          <p:nvSpPr>
            <p:cNvPr id="122886" name="Text Box 4"/>
            <p:cNvSpPr txBox="1">
              <a:spLocks noChangeArrowheads="1"/>
            </p:cNvSpPr>
            <p:nvPr/>
          </p:nvSpPr>
          <p:spPr bwMode="auto">
            <a:xfrm>
              <a:off x="1104" y="3360"/>
              <a:ext cx="3552" cy="563"/>
            </a:xfrm>
            <a:prstGeom prst="rect">
              <a:avLst/>
            </a:prstGeom>
            <a:noFill/>
            <a:ln w="9525">
              <a:solidFill>
                <a:srgbClr val="85FFBC"/>
              </a:solidFill>
              <a:miter lim="800000"/>
              <a:headEnd/>
              <a:tailEnd/>
            </a:ln>
          </p:spPr>
          <p:txBody>
            <a:bodyPr>
              <a:spAutoFit/>
            </a:bodyPr>
            <a:lstStyle/>
            <a:p>
              <a:pPr algn="ctr"/>
              <a:r>
                <a:rPr lang="en-US" sz="800">
                  <a:latin typeface="Georgia" pitchFamily="18" charset="0"/>
                </a:rPr>
                <a:t>Ms. Susan M. Pojer</a:t>
              </a:r>
              <a:br>
                <a:rPr lang="en-US" sz="800">
                  <a:latin typeface="Georgia" pitchFamily="18" charset="0"/>
                </a:rPr>
              </a:br>
              <a:r>
                <a:rPr lang="en-US" sz="800">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609600" y="152400"/>
            <a:ext cx="80772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2800" b="1">
                <a:latin typeface="Georgia" pitchFamily="18" charset="0"/>
              </a:rPr>
              <a:t>British Palestine Mandate in 1923</a:t>
            </a:r>
          </a:p>
        </p:txBody>
      </p:sp>
      <p:pic>
        <p:nvPicPr>
          <p:cNvPr id="124931" name="Picture 3" descr="map - Paestinel-under-BritishMandate1923-48.gif"/>
          <p:cNvPicPr>
            <a:picLocks noChangeAspect="1"/>
          </p:cNvPicPr>
          <p:nvPr/>
        </p:nvPicPr>
        <p:blipFill>
          <a:blip r:embed="rId3">
            <a:lum bright="-12000" contrast="10000"/>
          </a:blip>
          <a:srcRect l="2596" t="3333" r="1067" b="6667"/>
          <a:stretch>
            <a:fillRect/>
          </a:stretch>
        </p:blipFill>
        <p:spPr bwMode="auto">
          <a:xfrm>
            <a:off x="2362200" y="838200"/>
            <a:ext cx="4495800" cy="5780088"/>
          </a:xfrm>
          <a:prstGeom prst="rect">
            <a:avLst/>
          </a:prstGeom>
          <a:noFill/>
          <a:ln w="9525">
            <a:noFill/>
            <a:miter lim="800000"/>
            <a:headEnd/>
            <a:tailEnd/>
          </a:ln>
        </p:spPr>
      </p:pic>
      <p:grpSp>
        <p:nvGrpSpPr>
          <p:cNvPr id="2" name="TextBox 5"/>
          <p:cNvGrpSpPr>
            <a:grpSpLocks/>
          </p:cNvGrpSpPr>
          <p:nvPr/>
        </p:nvGrpSpPr>
        <p:grpSpPr bwMode="auto">
          <a:xfrm>
            <a:off x="6096000" y="6473825"/>
            <a:ext cx="3048000" cy="384175"/>
            <a:chOff x="1087" y="3345"/>
            <a:chExt cx="3582" cy="624"/>
          </a:xfrm>
        </p:grpSpPr>
        <p:pic>
          <p:nvPicPr>
            <p:cNvPr id="124933" name="TextBox 5"/>
            <p:cNvPicPr>
              <a:picLocks noChangeArrowheads="1"/>
            </p:cNvPicPr>
            <p:nvPr/>
          </p:nvPicPr>
          <p:blipFill>
            <a:blip r:embed="rId4"/>
            <a:srcRect/>
            <a:stretch>
              <a:fillRect/>
            </a:stretch>
          </p:blipFill>
          <p:spPr bwMode="auto">
            <a:xfrm>
              <a:off x="1087" y="3345"/>
              <a:ext cx="3582" cy="549"/>
            </a:xfrm>
            <a:prstGeom prst="rect">
              <a:avLst/>
            </a:prstGeom>
            <a:noFill/>
            <a:ln w="9525">
              <a:solidFill>
                <a:srgbClr val="85FFBC"/>
              </a:solidFill>
              <a:miter lim="800000"/>
              <a:headEnd/>
              <a:tailEnd/>
            </a:ln>
          </p:spPr>
        </p:pic>
        <p:sp>
          <p:nvSpPr>
            <p:cNvPr id="124934" name="Text Box 4"/>
            <p:cNvSpPr txBox="1">
              <a:spLocks noChangeArrowheads="1"/>
            </p:cNvSpPr>
            <p:nvPr/>
          </p:nvSpPr>
          <p:spPr bwMode="auto">
            <a:xfrm>
              <a:off x="1104" y="3360"/>
              <a:ext cx="3552" cy="609"/>
            </a:xfrm>
            <a:prstGeom prst="rect">
              <a:avLst/>
            </a:prstGeom>
            <a:noFill/>
            <a:ln w="9525">
              <a:solidFill>
                <a:srgbClr val="85FFBC"/>
              </a:solidFill>
              <a:miter lim="800000"/>
              <a:headEnd/>
              <a:tailEnd/>
            </a:ln>
          </p:spPr>
          <p:txBody>
            <a:bodyPr>
              <a:spAutoFit/>
            </a:bodyPr>
            <a:lstStyle/>
            <a:p>
              <a:pPr algn="ctr"/>
              <a:r>
                <a:rPr lang="en-US" sz="900">
                  <a:latin typeface="Georgia" pitchFamily="18" charset="0"/>
                </a:rPr>
                <a:t>Ms. Susan M. Pojer</a:t>
              </a:r>
              <a:br>
                <a:rPr lang="en-US" sz="900">
                  <a:latin typeface="Georgia" pitchFamily="18" charset="0"/>
                </a:rPr>
              </a:br>
              <a:r>
                <a:rPr lang="en-US" sz="900">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533400" y="152400"/>
            <a:ext cx="80772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2800" b="1">
                <a:latin typeface="Georgia" pitchFamily="18" charset="0"/>
              </a:rPr>
              <a:t>The Middle East in the 1920s</a:t>
            </a:r>
          </a:p>
        </p:txBody>
      </p:sp>
      <p:pic>
        <p:nvPicPr>
          <p:cNvPr id="126979" name="Picture 4" descr="map-Middle East in the 1920s.jpg"/>
          <p:cNvPicPr>
            <a:picLocks noChangeAspect="1"/>
          </p:cNvPicPr>
          <p:nvPr/>
        </p:nvPicPr>
        <p:blipFill>
          <a:blip r:embed="rId3">
            <a:lum bright="-8000" contrast="8000"/>
          </a:blip>
          <a:srcRect/>
          <a:stretch>
            <a:fillRect/>
          </a:stretch>
        </p:blipFill>
        <p:spPr bwMode="auto">
          <a:xfrm>
            <a:off x="1828800" y="762000"/>
            <a:ext cx="5562600" cy="5795963"/>
          </a:xfrm>
          <a:prstGeom prst="rect">
            <a:avLst/>
          </a:prstGeom>
          <a:noFill/>
          <a:ln w="9525">
            <a:noFill/>
            <a:miter lim="800000"/>
            <a:headEnd/>
            <a:tailEnd/>
          </a:ln>
        </p:spPr>
      </p:pic>
      <p:grpSp>
        <p:nvGrpSpPr>
          <p:cNvPr id="2" name="TextBox 5"/>
          <p:cNvGrpSpPr>
            <a:grpSpLocks/>
          </p:cNvGrpSpPr>
          <p:nvPr/>
        </p:nvGrpSpPr>
        <p:grpSpPr bwMode="auto">
          <a:xfrm>
            <a:off x="6096000" y="6473825"/>
            <a:ext cx="3048000" cy="384175"/>
            <a:chOff x="1087" y="3345"/>
            <a:chExt cx="3582" cy="624"/>
          </a:xfrm>
        </p:grpSpPr>
        <p:pic>
          <p:nvPicPr>
            <p:cNvPr id="126981" name="TextBox 5"/>
            <p:cNvPicPr>
              <a:picLocks noChangeArrowheads="1"/>
            </p:cNvPicPr>
            <p:nvPr/>
          </p:nvPicPr>
          <p:blipFill>
            <a:blip r:embed="rId4"/>
            <a:srcRect/>
            <a:stretch>
              <a:fillRect/>
            </a:stretch>
          </p:blipFill>
          <p:spPr bwMode="auto">
            <a:xfrm>
              <a:off x="1087" y="3345"/>
              <a:ext cx="3582" cy="549"/>
            </a:xfrm>
            <a:prstGeom prst="rect">
              <a:avLst/>
            </a:prstGeom>
            <a:noFill/>
            <a:ln w="9525">
              <a:solidFill>
                <a:srgbClr val="85FFBC"/>
              </a:solidFill>
              <a:miter lim="800000"/>
              <a:headEnd/>
              <a:tailEnd/>
            </a:ln>
          </p:spPr>
        </p:pic>
        <p:sp>
          <p:nvSpPr>
            <p:cNvPr id="126982" name="Text Box 4"/>
            <p:cNvSpPr txBox="1">
              <a:spLocks noChangeArrowheads="1"/>
            </p:cNvSpPr>
            <p:nvPr/>
          </p:nvSpPr>
          <p:spPr bwMode="auto">
            <a:xfrm>
              <a:off x="1104" y="3360"/>
              <a:ext cx="3552" cy="609"/>
            </a:xfrm>
            <a:prstGeom prst="rect">
              <a:avLst/>
            </a:prstGeom>
            <a:noFill/>
            <a:ln w="9525">
              <a:solidFill>
                <a:srgbClr val="85FFBC"/>
              </a:solidFill>
              <a:miter lim="800000"/>
              <a:headEnd/>
              <a:tailEnd/>
            </a:ln>
          </p:spPr>
          <p:txBody>
            <a:bodyPr>
              <a:spAutoFit/>
            </a:bodyPr>
            <a:lstStyle/>
            <a:p>
              <a:pPr algn="ctr"/>
              <a:r>
                <a:rPr lang="en-US" sz="900">
                  <a:latin typeface="Georgia" pitchFamily="18" charset="0"/>
                </a:rPr>
                <a:t>Ms. Susan M. Pojer</a:t>
              </a:r>
              <a:br>
                <a:rPr lang="en-US" sz="900">
                  <a:latin typeface="Georgia" pitchFamily="18" charset="0"/>
                </a:rPr>
              </a:br>
              <a:r>
                <a:rPr lang="en-US" sz="900">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166688"/>
            <a:ext cx="80772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b="1">
                <a:latin typeface="Georgia" pitchFamily="18" charset="0"/>
              </a:rPr>
              <a:t>German Pacific Colonies [1914]</a:t>
            </a:r>
          </a:p>
        </p:txBody>
      </p:sp>
      <p:pic>
        <p:nvPicPr>
          <p:cNvPr id="129027" name="Picture 4" descr="map_German Pacific colonies-1914"/>
          <p:cNvPicPr>
            <a:picLocks noChangeAspect="1" noChangeArrowheads="1"/>
          </p:cNvPicPr>
          <p:nvPr/>
        </p:nvPicPr>
        <p:blipFill>
          <a:blip r:embed="rId3">
            <a:lum bright="-12000" contrast="6000"/>
          </a:blip>
          <a:srcRect l="917" t="1312" r="917" b="1613"/>
          <a:stretch>
            <a:fillRect/>
          </a:stretch>
        </p:blipFill>
        <p:spPr bwMode="auto">
          <a:xfrm>
            <a:off x="609600" y="838200"/>
            <a:ext cx="8153400" cy="5638800"/>
          </a:xfrm>
          <a:prstGeom prst="rect">
            <a:avLst/>
          </a:prstGeom>
          <a:noFill/>
          <a:ln w="9525">
            <a:solidFill>
              <a:schemeClr val="bg1"/>
            </a:solidFill>
            <a:miter lim="800000"/>
            <a:headEnd/>
            <a:tailEnd/>
          </a:ln>
        </p:spPr>
      </p:pic>
      <p:grpSp>
        <p:nvGrpSpPr>
          <p:cNvPr id="2" name="TextBox 5"/>
          <p:cNvGrpSpPr>
            <a:grpSpLocks/>
          </p:cNvGrpSpPr>
          <p:nvPr/>
        </p:nvGrpSpPr>
        <p:grpSpPr bwMode="auto">
          <a:xfrm>
            <a:off x="6096000" y="6473825"/>
            <a:ext cx="3048000" cy="384175"/>
            <a:chOff x="1087" y="3345"/>
            <a:chExt cx="3582" cy="624"/>
          </a:xfrm>
        </p:grpSpPr>
        <p:pic>
          <p:nvPicPr>
            <p:cNvPr id="129029" name="TextBox 5"/>
            <p:cNvPicPr>
              <a:picLocks noChangeArrowheads="1"/>
            </p:cNvPicPr>
            <p:nvPr/>
          </p:nvPicPr>
          <p:blipFill>
            <a:blip r:embed="rId4"/>
            <a:srcRect/>
            <a:stretch>
              <a:fillRect/>
            </a:stretch>
          </p:blipFill>
          <p:spPr bwMode="auto">
            <a:xfrm>
              <a:off x="1087" y="3345"/>
              <a:ext cx="3582" cy="549"/>
            </a:xfrm>
            <a:prstGeom prst="rect">
              <a:avLst/>
            </a:prstGeom>
            <a:noFill/>
            <a:ln w="9525">
              <a:solidFill>
                <a:srgbClr val="85FFBC"/>
              </a:solidFill>
              <a:miter lim="800000"/>
              <a:headEnd/>
              <a:tailEnd/>
            </a:ln>
          </p:spPr>
        </p:pic>
        <p:sp>
          <p:nvSpPr>
            <p:cNvPr id="129030" name="Text Box 4"/>
            <p:cNvSpPr txBox="1">
              <a:spLocks noChangeArrowheads="1"/>
            </p:cNvSpPr>
            <p:nvPr/>
          </p:nvSpPr>
          <p:spPr bwMode="auto">
            <a:xfrm>
              <a:off x="1104" y="3360"/>
              <a:ext cx="3552" cy="609"/>
            </a:xfrm>
            <a:prstGeom prst="rect">
              <a:avLst/>
            </a:prstGeom>
            <a:noFill/>
            <a:ln w="9525">
              <a:solidFill>
                <a:srgbClr val="85FFBC"/>
              </a:solidFill>
              <a:miter lim="800000"/>
              <a:headEnd/>
              <a:tailEnd/>
            </a:ln>
          </p:spPr>
          <p:txBody>
            <a:bodyPr>
              <a:spAutoFit/>
            </a:bodyPr>
            <a:lstStyle/>
            <a:p>
              <a:pPr algn="ctr"/>
              <a:r>
                <a:rPr lang="en-US" sz="900">
                  <a:latin typeface="Georgia" pitchFamily="18" charset="0"/>
                </a:rPr>
                <a:t>Ms. Susan M. Pojer</a:t>
              </a:r>
              <a:br>
                <a:rPr lang="en-US" sz="900">
                  <a:latin typeface="Georgia" pitchFamily="18" charset="0"/>
                </a:rPr>
              </a:br>
              <a:r>
                <a:rPr lang="en-US" sz="900">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mch25_02"/>
          <p:cNvPicPr>
            <a:picLocks noChangeAspect="1" noChangeArrowheads="1"/>
          </p:cNvPicPr>
          <p:nvPr/>
        </p:nvPicPr>
        <p:blipFill>
          <a:blip r:embed="rId2"/>
          <a:srcRect/>
          <a:stretch>
            <a:fillRect/>
          </a:stretch>
        </p:blipFill>
        <p:spPr bwMode="auto">
          <a:xfrm>
            <a:off x="228600" y="200025"/>
            <a:ext cx="5702300" cy="6457950"/>
          </a:xfrm>
          <a:prstGeom prst="rect">
            <a:avLst/>
          </a:prstGeom>
          <a:noFill/>
          <a:ln w="9525">
            <a:noFill/>
            <a:miter lim="800000"/>
            <a:headEnd/>
            <a:tailEnd/>
          </a:ln>
        </p:spPr>
      </p:pic>
      <p:sp>
        <p:nvSpPr>
          <p:cNvPr id="23554" name="Rectangle 3"/>
          <p:cNvSpPr>
            <a:spLocks noChangeArrowheads="1"/>
          </p:cNvSpPr>
          <p:nvPr/>
        </p:nvSpPr>
        <p:spPr bwMode="auto">
          <a:xfrm>
            <a:off x="6019800" y="152400"/>
            <a:ext cx="3048000" cy="3455988"/>
          </a:xfrm>
          <a:prstGeom prst="rect">
            <a:avLst/>
          </a:prstGeom>
          <a:noFill/>
          <a:ln w="9525">
            <a:noFill/>
            <a:miter lim="800000"/>
            <a:headEnd/>
            <a:tailEnd/>
          </a:ln>
        </p:spPr>
        <p:txBody>
          <a:bodyPr>
            <a:spAutoFit/>
          </a:bodyPr>
          <a:lstStyle/>
          <a:p>
            <a:r>
              <a:rPr lang="en-US" sz="1700">
                <a:latin typeface="Arial" charset="0"/>
              </a:rPr>
              <a:t>Map 25–2 </a:t>
            </a:r>
            <a:r>
              <a:rPr lang="en-US" sz="1700" b="1">
                <a:latin typeface="Arial" charset="0"/>
              </a:rPr>
              <a:t>PARTITION OF AFRICA, 1880–1914</a:t>
            </a:r>
            <a:r>
              <a:rPr lang="en-US" sz="1700">
                <a:latin typeface="Arial" charset="0"/>
              </a:rPr>
              <a:t> Before 1880, the European presence in Africa was largely the remains of early exploration by old imperialists and did not penetrate the heart of the continent. By 1914, the occupying powers included most large European states; only Liberia and Abyssinia (Ethiopia) remained independent.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map-League of Nations mandates in Africa"/>
          <p:cNvPicPr>
            <a:picLocks noChangeAspect="1" noChangeArrowheads="1"/>
          </p:cNvPicPr>
          <p:nvPr/>
        </p:nvPicPr>
        <p:blipFill>
          <a:blip r:embed="rId3">
            <a:lum bright="-8000" contrast="14000"/>
          </a:blip>
          <a:srcRect/>
          <a:stretch>
            <a:fillRect/>
          </a:stretch>
        </p:blipFill>
        <p:spPr bwMode="auto">
          <a:xfrm>
            <a:off x="533400" y="944563"/>
            <a:ext cx="8077200" cy="5532437"/>
          </a:xfrm>
          <a:prstGeom prst="rect">
            <a:avLst/>
          </a:prstGeom>
          <a:noFill/>
          <a:ln w="9525">
            <a:solidFill>
              <a:schemeClr val="bg1"/>
            </a:solidFill>
            <a:miter lim="800000"/>
            <a:headEnd/>
            <a:tailEnd/>
          </a:ln>
        </p:spPr>
      </p:pic>
      <p:sp>
        <p:nvSpPr>
          <p:cNvPr id="12291" name="Text Box 3"/>
          <p:cNvSpPr txBox="1">
            <a:spLocks noChangeArrowheads="1"/>
          </p:cNvSpPr>
          <p:nvPr/>
        </p:nvSpPr>
        <p:spPr bwMode="auto">
          <a:xfrm>
            <a:off x="609600" y="182563"/>
            <a:ext cx="80772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b="1">
                <a:latin typeface="Georgia" pitchFamily="18" charset="0"/>
              </a:rPr>
              <a:t>League of Nations Mandates in Africa</a:t>
            </a:r>
          </a:p>
        </p:txBody>
      </p:sp>
      <p:grpSp>
        <p:nvGrpSpPr>
          <p:cNvPr id="2" name="TextBox 5"/>
          <p:cNvGrpSpPr>
            <a:grpSpLocks/>
          </p:cNvGrpSpPr>
          <p:nvPr/>
        </p:nvGrpSpPr>
        <p:grpSpPr bwMode="auto">
          <a:xfrm>
            <a:off x="6096000" y="6473825"/>
            <a:ext cx="3048000" cy="384175"/>
            <a:chOff x="1087" y="3345"/>
            <a:chExt cx="3582" cy="624"/>
          </a:xfrm>
        </p:grpSpPr>
        <p:pic>
          <p:nvPicPr>
            <p:cNvPr id="131077" name="TextBox 5"/>
            <p:cNvPicPr>
              <a:picLocks noChangeArrowheads="1"/>
            </p:cNvPicPr>
            <p:nvPr/>
          </p:nvPicPr>
          <p:blipFill>
            <a:blip r:embed="rId4"/>
            <a:srcRect/>
            <a:stretch>
              <a:fillRect/>
            </a:stretch>
          </p:blipFill>
          <p:spPr bwMode="auto">
            <a:xfrm>
              <a:off x="1087" y="3345"/>
              <a:ext cx="3582" cy="549"/>
            </a:xfrm>
            <a:prstGeom prst="rect">
              <a:avLst/>
            </a:prstGeom>
            <a:noFill/>
            <a:ln w="9525">
              <a:solidFill>
                <a:srgbClr val="85FFBC"/>
              </a:solidFill>
              <a:miter lim="800000"/>
              <a:headEnd/>
              <a:tailEnd/>
            </a:ln>
          </p:spPr>
        </p:pic>
        <p:sp>
          <p:nvSpPr>
            <p:cNvPr id="131078" name="Text Box 4"/>
            <p:cNvSpPr txBox="1">
              <a:spLocks noChangeArrowheads="1"/>
            </p:cNvSpPr>
            <p:nvPr/>
          </p:nvSpPr>
          <p:spPr bwMode="auto">
            <a:xfrm>
              <a:off x="1104" y="3360"/>
              <a:ext cx="3552" cy="609"/>
            </a:xfrm>
            <a:prstGeom prst="rect">
              <a:avLst/>
            </a:prstGeom>
            <a:noFill/>
            <a:ln w="9525">
              <a:solidFill>
                <a:srgbClr val="85FFBC"/>
              </a:solidFill>
              <a:miter lim="800000"/>
              <a:headEnd/>
              <a:tailEnd/>
            </a:ln>
          </p:spPr>
          <p:txBody>
            <a:bodyPr>
              <a:spAutoFit/>
            </a:bodyPr>
            <a:lstStyle/>
            <a:p>
              <a:pPr algn="ctr"/>
              <a:r>
                <a:rPr lang="en-US" sz="900">
                  <a:latin typeface="Georgia" pitchFamily="18" charset="0"/>
                </a:rPr>
                <a:t>Ms. Susan M. Pojer</a:t>
              </a:r>
              <a:br>
                <a:rPr lang="en-US" sz="900">
                  <a:latin typeface="Georgia" pitchFamily="18" charset="0"/>
                </a:rPr>
              </a:br>
              <a:r>
                <a:rPr lang="en-US" sz="900">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3" descr="map-Europe and the Middle East after the Peace Settlements of 1919-1920"/>
          <p:cNvPicPr>
            <a:picLocks noChangeAspect="1" noChangeArrowheads="1"/>
          </p:cNvPicPr>
          <p:nvPr/>
        </p:nvPicPr>
        <p:blipFill>
          <a:blip r:embed="rId3">
            <a:lum bright="-12000" contrast="6000"/>
          </a:blip>
          <a:srcRect b="3221"/>
          <a:stretch>
            <a:fillRect/>
          </a:stretch>
        </p:blipFill>
        <p:spPr bwMode="auto">
          <a:xfrm>
            <a:off x="1219200" y="685800"/>
            <a:ext cx="6705600" cy="5976938"/>
          </a:xfrm>
          <a:prstGeom prst="rect">
            <a:avLst/>
          </a:prstGeom>
          <a:noFill/>
          <a:ln w="9525">
            <a:solidFill>
              <a:schemeClr val="bg1"/>
            </a:solidFill>
            <a:miter lim="800000"/>
            <a:headEnd/>
            <a:tailEnd/>
          </a:ln>
        </p:spPr>
      </p:pic>
      <p:sp>
        <p:nvSpPr>
          <p:cNvPr id="3076" name="Text Box 4"/>
          <p:cNvSpPr txBox="1">
            <a:spLocks noChangeArrowheads="1"/>
          </p:cNvSpPr>
          <p:nvPr/>
        </p:nvSpPr>
        <p:spPr bwMode="auto">
          <a:xfrm>
            <a:off x="609600" y="76200"/>
            <a:ext cx="80772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b="1">
                <a:latin typeface="Georgia" pitchFamily="18" charset="0"/>
              </a:rPr>
              <a:t>New Nations &amp;Territories After WW I</a:t>
            </a:r>
          </a:p>
        </p:txBody>
      </p:sp>
      <p:grpSp>
        <p:nvGrpSpPr>
          <p:cNvPr id="2" name="TextBox 5"/>
          <p:cNvGrpSpPr>
            <a:grpSpLocks/>
          </p:cNvGrpSpPr>
          <p:nvPr/>
        </p:nvGrpSpPr>
        <p:grpSpPr bwMode="auto">
          <a:xfrm>
            <a:off x="6096000" y="6473825"/>
            <a:ext cx="3048000" cy="384175"/>
            <a:chOff x="1087" y="3345"/>
            <a:chExt cx="3582" cy="624"/>
          </a:xfrm>
        </p:grpSpPr>
        <p:pic>
          <p:nvPicPr>
            <p:cNvPr id="133125" name="TextBox 5"/>
            <p:cNvPicPr>
              <a:picLocks noChangeArrowheads="1"/>
            </p:cNvPicPr>
            <p:nvPr/>
          </p:nvPicPr>
          <p:blipFill>
            <a:blip r:embed="rId4"/>
            <a:srcRect/>
            <a:stretch>
              <a:fillRect/>
            </a:stretch>
          </p:blipFill>
          <p:spPr bwMode="auto">
            <a:xfrm>
              <a:off x="1087" y="3345"/>
              <a:ext cx="3582" cy="549"/>
            </a:xfrm>
            <a:prstGeom prst="rect">
              <a:avLst/>
            </a:prstGeom>
            <a:noFill/>
            <a:ln w="9525">
              <a:solidFill>
                <a:srgbClr val="85FFBC"/>
              </a:solidFill>
              <a:miter lim="800000"/>
              <a:headEnd/>
              <a:tailEnd/>
            </a:ln>
          </p:spPr>
        </p:pic>
        <p:sp>
          <p:nvSpPr>
            <p:cNvPr id="133126" name="Text Box 4"/>
            <p:cNvSpPr txBox="1">
              <a:spLocks noChangeArrowheads="1"/>
            </p:cNvSpPr>
            <p:nvPr/>
          </p:nvSpPr>
          <p:spPr bwMode="auto">
            <a:xfrm>
              <a:off x="1104" y="3360"/>
              <a:ext cx="3552" cy="609"/>
            </a:xfrm>
            <a:prstGeom prst="rect">
              <a:avLst/>
            </a:prstGeom>
            <a:noFill/>
            <a:ln w="9525">
              <a:solidFill>
                <a:srgbClr val="85FFBC"/>
              </a:solidFill>
              <a:miter lim="800000"/>
              <a:headEnd/>
              <a:tailEnd/>
            </a:ln>
          </p:spPr>
          <p:txBody>
            <a:bodyPr>
              <a:spAutoFit/>
            </a:bodyPr>
            <a:lstStyle/>
            <a:p>
              <a:pPr algn="ctr"/>
              <a:r>
                <a:rPr lang="en-US" sz="900">
                  <a:latin typeface="Georgia" pitchFamily="18" charset="0"/>
                </a:rPr>
                <a:t>Ms. Susan M. Pojer</a:t>
              </a:r>
              <a:br>
                <a:rPr lang="en-US" sz="900">
                  <a:latin typeface="Georgia" pitchFamily="18" charset="0"/>
                </a:rPr>
              </a:br>
              <a:r>
                <a:rPr lang="en-US" sz="900">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Grp="1" noChangeArrowheads="1"/>
          </p:cNvSpPr>
          <p:nvPr>
            <p:ph type="title"/>
          </p:nvPr>
        </p:nvSpPr>
        <p:spPr/>
        <p:txBody>
          <a:bodyPr/>
          <a:lstStyle/>
          <a:p>
            <a:pPr eaLnBrk="1" hangingPunct="1"/>
            <a:r>
              <a:rPr lang="en-US" smtClean="0"/>
              <a:t>Evaluating the Peace</a:t>
            </a:r>
          </a:p>
        </p:txBody>
      </p:sp>
      <p:sp>
        <p:nvSpPr>
          <p:cNvPr id="100354" name="Rectangle 5"/>
          <p:cNvSpPr>
            <a:spLocks noGrp="1" noChangeArrowheads="1"/>
          </p:cNvSpPr>
          <p:nvPr>
            <p:ph idx="1"/>
          </p:nvPr>
        </p:nvSpPr>
        <p:spPr/>
        <p:txBody>
          <a:bodyPr/>
          <a:lstStyle/>
          <a:p>
            <a:pPr eaLnBrk="1" hangingPunct="1">
              <a:lnSpc>
                <a:spcPct val="90000"/>
              </a:lnSpc>
            </a:pPr>
            <a:r>
              <a:rPr lang="en-US" smtClean="0"/>
              <a:t>The peace violated some idealistic principles.</a:t>
            </a:r>
          </a:p>
          <a:p>
            <a:pPr eaLnBrk="1" hangingPunct="1">
              <a:lnSpc>
                <a:spcPct val="90000"/>
              </a:lnSpc>
            </a:pPr>
            <a:r>
              <a:rPr lang="en-US" smtClean="0"/>
              <a:t>It left many minorities outside the borders of their national homelands.</a:t>
            </a:r>
          </a:p>
          <a:p>
            <a:pPr eaLnBrk="1" hangingPunct="1">
              <a:lnSpc>
                <a:spcPct val="90000"/>
              </a:lnSpc>
            </a:pPr>
            <a:r>
              <a:rPr lang="en-US" smtClean="0"/>
              <a:t>By excluding Germany and Russia, the settlement ignored the reality of their European influence.</a:t>
            </a:r>
          </a:p>
          <a:p>
            <a:pPr eaLnBrk="1" hangingPunct="1">
              <a:lnSpc>
                <a:spcPct val="90000"/>
              </a:lnSpc>
            </a:pPr>
            <a:r>
              <a:rPr lang="en-US" smtClean="0"/>
              <a:t>Germany felt cheated. </a:t>
            </a:r>
          </a:p>
        </p:txBody>
      </p:sp>
      <p:grpSp>
        <p:nvGrpSpPr>
          <p:cNvPr id="2" name="TextBox 5"/>
          <p:cNvGrpSpPr>
            <a:grpSpLocks/>
          </p:cNvGrpSpPr>
          <p:nvPr/>
        </p:nvGrpSpPr>
        <p:grpSpPr bwMode="auto">
          <a:xfrm>
            <a:off x="6096000" y="6473825"/>
            <a:ext cx="3048000" cy="384175"/>
            <a:chOff x="1087" y="3345"/>
            <a:chExt cx="3582" cy="624"/>
          </a:xfrm>
        </p:grpSpPr>
        <p:pic>
          <p:nvPicPr>
            <p:cNvPr id="100357" name="TextBox 5"/>
            <p:cNvPicPr>
              <a:picLocks noChangeArrowheads="1"/>
            </p:cNvPicPr>
            <p:nvPr/>
          </p:nvPicPr>
          <p:blipFill>
            <a:blip r:embed="rId2"/>
            <a:srcRect/>
            <a:stretch>
              <a:fillRect/>
            </a:stretch>
          </p:blipFill>
          <p:spPr bwMode="auto">
            <a:xfrm>
              <a:off x="1087" y="3345"/>
              <a:ext cx="3582" cy="549"/>
            </a:xfrm>
            <a:prstGeom prst="rect">
              <a:avLst/>
            </a:prstGeom>
            <a:noFill/>
            <a:ln w="9525">
              <a:solidFill>
                <a:srgbClr val="85FFBC"/>
              </a:solidFill>
              <a:miter lim="800000"/>
              <a:headEnd/>
              <a:tailEnd/>
            </a:ln>
          </p:spPr>
        </p:pic>
        <p:sp>
          <p:nvSpPr>
            <p:cNvPr id="100358" name="Text Box 4"/>
            <p:cNvSpPr txBox="1">
              <a:spLocks noChangeArrowheads="1"/>
            </p:cNvSpPr>
            <p:nvPr/>
          </p:nvSpPr>
          <p:spPr bwMode="auto">
            <a:xfrm>
              <a:off x="1104" y="3360"/>
              <a:ext cx="3552" cy="609"/>
            </a:xfrm>
            <a:prstGeom prst="rect">
              <a:avLst/>
            </a:prstGeom>
            <a:noFill/>
            <a:ln w="9525">
              <a:solidFill>
                <a:srgbClr val="85FFBC"/>
              </a:solidFill>
              <a:miter lim="800000"/>
              <a:headEnd/>
              <a:tailEnd/>
            </a:ln>
          </p:spPr>
          <p:txBody>
            <a:bodyPr>
              <a:spAutoFit/>
            </a:bodyPr>
            <a:lstStyle/>
            <a:p>
              <a:pPr algn="ctr"/>
              <a:r>
                <a:rPr lang="en-US" sz="900">
                  <a:solidFill>
                    <a:srgbClr val="6699FF"/>
                  </a:solidFill>
                  <a:latin typeface="Georgia" pitchFamily="18" charset="0"/>
                </a:rPr>
                <a:t>Ms. Susan M. Pojer</a:t>
              </a:r>
              <a:br>
                <a:rPr lang="en-US" sz="900">
                  <a:solidFill>
                    <a:srgbClr val="6699FF"/>
                  </a:solidFill>
                  <a:latin typeface="Georgia" pitchFamily="18" charset="0"/>
                </a:rPr>
              </a:br>
              <a:r>
                <a:rPr lang="en-US" sz="900">
                  <a:solidFill>
                    <a:srgbClr val="6699FF"/>
                  </a:solidFill>
                  <a:latin typeface="Georgia" pitchFamily="18" charset="0"/>
                </a:rPr>
                <a:t>Horace Greeley HS     Chappaqua, NY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351</TotalTime>
  <Words>3757</Words>
  <Application>Microsoft Office PowerPoint</Application>
  <PresentationFormat>On-screen Show (4:3)</PresentationFormat>
  <Paragraphs>370</Paragraphs>
  <Slides>92</Slides>
  <Notes>32</Notes>
  <HiddenSlides>0</HiddenSlides>
  <MMClips>0</MMClips>
  <ScaleCrop>false</ScaleCrop>
  <HeadingPairs>
    <vt:vector size="8" baseType="variant">
      <vt:variant>
        <vt:lpstr>Fonts Used</vt:lpstr>
      </vt:variant>
      <vt:variant>
        <vt:i4>9</vt:i4>
      </vt:variant>
      <vt:variant>
        <vt:lpstr>Design Template</vt:lpstr>
      </vt:variant>
      <vt:variant>
        <vt:i4>6</vt:i4>
      </vt:variant>
      <vt:variant>
        <vt:lpstr>Embedded OLE Servers</vt:lpstr>
      </vt:variant>
      <vt:variant>
        <vt:i4>1</vt:i4>
      </vt:variant>
      <vt:variant>
        <vt:lpstr>Slide Titles</vt:lpstr>
      </vt:variant>
      <vt:variant>
        <vt:i4>92</vt:i4>
      </vt:variant>
    </vt:vector>
  </HeadingPairs>
  <TitlesOfParts>
    <vt:vector size="108" baseType="lpstr">
      <vt:lpstr>Times</vt:lpstr>
      <vt:lpstr>Arial</vt:lpstr>
      <vt:lpstr>Georgia</vt:lpstr>
      <vt:lpstr>Wingdings 2</vt:lpstr>
      <vt:lpstr>Calibri</vt:lpstr>
      <vt:lpstr>Chiller</vt:lpstr>
      <vt:lpstr>Wingdings</vt:lpstr>
      <vt:lpstr>Lombardic Narrow</vt:lpstr>
      <vt:lpstr>Arial Narrow</vt:lpstr>
      <vt:lpstr>Technic</vt:lpstr>
      <vt:lpstr>Technic</vt:lpstr>
      <vt:lpstr>Technic</vt:lpstr>
      <vt:lpstr>Technic</vt:lpstr>
      <vt:lpstr>Technic</vt:lpstr>
      <vt:lpstr>Technic</vt:lpstr>
      <vt:lpstr>Microsoft Graph Chart</vt:lpstr>
      <vt:lpstr>Slide 1</vt:lpstr>
      <vt:lpstr>Expansion of European Power and the New Imperialism</vt:lpstr>
      <vt:lpstr>The New Imperialism</vt:lpstr>
      <vt:lpstr>Motives for the New Imperialism</vt:lpstr>
      <vt:lpstr>Slide 5</vt:lpstr>
      <vt:lpstr>Slide 6</vt:lpstr>
      <vt:lpstr>Slide 7</vt:lpstr>
      <vt:lpstr>The Scramble for Africa</vt:lpstr>
      <vt:lpstr>Slide 9</vt:lpstr>
      <vt:lpstr>North Africa</vt:lpstr>
      <vt:lpstr>Egypt</vt:lpstr>
      <vt:lpstr> Belgian Congo-”King Leopold’s Ghost”</vt:lpstr>
      <vt:lpstr>Joseph Conrad: Heart of Darkness</vt:lpstr>
      <vt:lpstr>Slide 14</vt:lpstr>
      <vt:lpstr>Slide 15</vt:lpstr>
      <vt:lpstr>Slide 16</vt:lpstr>
      <vt:lpstr>Southern Africa</vt:lpstr>
      <vt:lpstr>Asia</vt:lpstr>
      <vt:lpstr>Slide 19</vt:lpstr>
      <vt:lpstr>Slide 20</vt:lpstr>
      <vt:lpstr>Emergence of the German Empire and the Alliance Systems (1873-1890)</vt:lpstr>
      <vt:lpstr>Bismarck’s Leadership</vt:lpstr>
      <vt:lpstr>Slide 23</vt:lpstr>
      <vt:lpstr>Forging the Triple Entente  (1890-1907)</vt:lpstr>
      <vt:lpstr>The Road to War (1908-1914)</vt:lpstr>
      <vt:lpstr>Sarajevo and the Outbreak of War (June-August 1914)</vt:lpstr>
      <vt:lpstr>Slide 27</vt:lpstr>
      <vt:lpstr>Slide 28</vt:lpstr>
      <vt:lpstr>Strategies and Stalemate: 1914–1917</vt:lpstr>
      <vt:lpstr>Slide 30</vt:lpstr>
      <vt:lpstr>Slide 31</vt:lpstr>
      <vt:lpstr>Slide 32</vt:lpstr>
      <vt:lpstr>Slide 33</vt:lpstr>
      <vt:lpstr>Slide 34</vt:lpstr>
      <vt:lpstr>Slide 35</vt:lpstr>
      <vt:lpstr>Slide 36</vt:lpstr>
      <vt:lpstr>The Russian Revolution</vt:lpstr>
      <vt:lpstr>The Russian Revolution</vt:lpstr>
      <vt:lpstr>Pre-Revolutionary Russia</vt:lpstr>
      <vt:lpstr>Slide 40</vt:lpstr>
      <vt:lpstr>The Revolution of 1905</vt:lpstr>
      <vt:lpstr>Conservatism Continues: 1905-1917</vt:lpstr>
      <vt:lpstr>Alexandra: The Power Behind the Throne</vt:lpstr>
      <vt:lpstr>Alexis: Alexandra’s Son with Hemophilia</vt:lpstr>
      <vt:lpstr>World War I: “The Last Straw”</vt:lpstr>
      <vt:lpstr>World War I (cont)</vt:lpstr>
      <vt:lpstr>Slide 47</vt:lpstr>
      <vt:lpstr>The Collapse of the Imperial Government</vt:lpstr>
      <vt:lpstr>The Collapse of the Imperial Government (cont)</vt:lpstr>
      <vt:lpstr>The Two Revolutions of 1917</vt:lpstr>
      <vt:lpstr>The March Revolution</vt:lpstr>
      <vt:lpstr>Kornilov Affair</vt:lpstr>
      <vt:lpstr>The Petrograd Soviet</vt:lpstr>
      <vt:lpstr>Soviet Political Ideology</vt:lpstr>
      <vt:lpstr>Founder of Bolshevism: Vladimir Lenin</vt:lpstr>
      <vt:lpstr>Lenin Steps into This Vacuum</vt:lpstr>
      <vt:lpstr>Slide 57</vt:lpstr>
      <vt:lpstr>The November Revolution</vt:lpstr>
      <vt:lpstr>November Revolution (cont)</vt:lpstr>
      <vt:lpstr>November Revolution (cont)</vt:lpstr>
      <vt:lpstr>Interpreting the Russian Revolution</vt:lpstr>
      <vt:lpstr>Slide 62</vt:lpstr>
      <vt:lpstr>The Provisional Government</vt:lpstr>
      <vt:lpstr>The Communist Dictatorship</vt:lpstr>
      <vt:lpstr>The End of World War I</vt:lpstr>
      <vt:lpstr>Germany’s Last Offensive</vt:lpstr>
      <vt:lpstr>The Armistice</vt:lpstr>
      <vt:lpstr>The End of the Ottoman Empire</vt:lpstr>
      <vt:lpstr>Obstacles the Peacemakers Faced</vt:lpstr>
      <vt:lpstr>Slide 70</vt:lpstr>
      <vt:lpstr>The Peace</vt:lpstr>
      <vt:lpstr>“Art” of World War I</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Evaluating the Peace</vt:lpstr>
    </vt:vector>
  </TitlesOfParts>
  <Company>Gex,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Expansion of European Power and the New Imperialism</dc:title>
  <dc:creator>J. Russell</dc:creator>
  <cp:lastModifiedBy>Cloverleaf High School</cp:lastModifiedBy>
  <cp:revision>14</cp:revision>
  <dcterms:created xsi:type="dcterms:W3CDTF">2006-06-27T12:17:42Z</dcterms:created>
  <dcterms:modified xsi:type="dcterms:W3CDTF">2010-03-29T12:52:01Z</dcterms:modified>
</cp:coreProperties>
</file>